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43"/>
  </p:notesMasterIdLst>
  <p:handoutMasterIdLst>
    <p:handoutMasterId r:id="rId44"/>
  </p:handoutMasterIdLst>
  <p:sldIdLst>
    <p:sldId id="261" r:id="rId2"/>
    <p:sldId id="302" r:id="rId3"/>
    <p:sldId id="322" r:id="rId4"/>
    <p:sldId id="296" r:id="rId5"/>
    <p:sldId id="337" r:id="rId6"/>
    <p:sldId id="326" r:id="rId7"/>
    <p:sldId id="299" r:id="rId8"/>
    <p:sldId id="334" r:id="rId9"/>
    <p:sldId id="304" r:id="rId10"/>
    <p:sldId id="269" r:id="rId11"/>
    <p:sldId id="306" r:id="rId12"/>
    <p:sldId id="324" r:id="rId13"/>
    <p:sldId id="308" r:id="rId14"/>
    <p:sldId id="274" r:id="rId15"/>
    <p:sldId id="327" r:id="rId16"/>
    <p:sldId id="328" r:id="rId17"/>
    <p:sldId id="329" r:id="rId18"/>
    <p:sldId id="330" r:id="rId19"/>
    <p:sldId id="331" r:id="rId20"/>
    <p:sldId id="332" r:id="rId21"/>
    <p:sldId id="309" r:id="rId22"/>
    <p:sldId id="301" r:id="rId23"/>
    <p:sldId id="297" r:id="rId24"/>
    <p:sldId id="336" r:id="rId25"/>
    <p:sldId id="258" r:id="rId26"/>
    <p:sldId id="323" r:id="rId27"/>
    <p:sldId id="294" r:id="rId28"/>
    <p:sldId id="325" r:id="rId29"/>
    <p:sldId id="335" r:id="rId30"/>
    <p:sldId id="310" r:id="rId31"/>
    <p:sldId id="311" r:id="rId32"/>
    <p:sldId id="312" r:id="rId33"/>
    <p:sldId id="315" r:id="rId34"/>
    <p:sldId id="333" r:id="rId35"/>
    <p:sldId id="316" r:id="rId36"/>
    <p:sldId id="313" r:id="rId37"/>
    <p:sldId id="314" r:id="rId38"/>
    <p:sldId id="317" r:id="rId39"/>
    <p:sldId id="321" r:id="rId40"/>
    <p:sldId id="318" r:id="rId41"/>
    <p:sldId id="320" r:id="rId4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070" autoAdjust="0"/>
  </p:normalViewPr>
  <p:slideViewPr>
    <p:cSldViewPr>
      <p:cViewPr varScale="1">
        <p:scale>
          <a:sx n="82" d="100"/>
          <a:sy n="82" d="100"/>
        </p:scale>
        <p:origin x="1656" y="77"/>
      </p:cViewPr>
      <p:guideLst>
        <p:guide orient="horz" pos="2160"/>
        <p:guide pos="2880"/>
      </p:guideLst>
    </p:cSldViewPr>
  </p:slideViewPr>
  <p:outlineViewPr>
    <p:cViewPr>
      <p:scale>
        <a:sx n="33" d="100"/>
        <a:sy n="33" d="100"/>
      </p:scale>
      <p:origin x="0" y="291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88" tIns="46144" rIns="92288" bIns="46144" rtlCol="0"/>
          <a:lstStyle>
            <a:lvl1pPr algn="l">
              <a:defRPr sz="1200"/>
            </a:lvl1pPr>
          </a:lstStyle>
          <a:p>
            <a:endParaRPr lang="en-US" dirty="0"/>
          </a:p>
        </p:txBody>
      </p:sp>
      <p:sp>
        <p:nvSpPr>
          <p:cNvPr id="3" name="Date Placeholder 2"/>
          <p:cNvSpPr>
            <a:spLocks noGrp="1"/>
          </p:cNvSpPr>
          <p:nvPr>
            <p:ph type="dt" sz="quarter" idx="1"/>
          </p:nvPr>
        </p:nvSpPr>
        <p:spPr>
          <a:xfrm>
            <a:off x="3970940" y="0"/>
            <a:ext cx="3037840" cy="464820"/>
          </a:xfrm>
          <a:prstGeom prst="rect">
            <a:avLst/>
          </a:prstGeom>
        </p:spPr>
        <p:txBody>
          <a:bodyPr vert="horz" lIns="92288" tIns="46144" rIns="92288" bIns="46144" rtlCol="0"/>
          <a:lstStyle>
            <a:lvl1pPr algn="r">
              <a:defRPr sz="1200"/>
            </a:lvl1pPr>
          </a:lstStyle>
          <a:p>
            <a:fld id="{36F48621-3508-4B61-BF60-B2CB0C6D5B57}" type="datetimeFigureOut">
              <a:rPr lang="en-US" smtClean="0"/>
              <a:pPr/>
              <a:t>10/14/2021</a:t>
            </a:fld>
            <a:endParaRPr lang="en-US" dirty="0"/>
          </a:p>
        </p:txBody>
      </p:sp>
      <p:sp>
        <p:nvSpPr>
          <p:cNvPr id="4" name="Footer Placeholder 3"/>
          <p:cNvSpPr>
            <a:spLocks noGrp="1"/>
          </p:cNvSpPr>
          <p:nvPr>
            <p:ph type="ftr" sz="quarter" idx="2"/>
          </p:nvPr>
        </p:nvSpPr>
        <p:spPr>
          <a:xfrm>
            <a:off x="0" y="8829969"/>
            <a:ext cx="3037840" cy="464820"/>
          </a:xfrm>
          <a:prstGeom prst="rect">
            <a:avLst/>
          </a:prstGeom>
        </p:spPr>
        <p:txBody>
          <a:bodyPr vert="horz" lIns="92288" tIns="46144" rIns="92288" bIns="461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9"/>
            <a:ext cx="3037840" cy="464820"/>
          </a:xfrm>
          <a:prstGeom prst="rect">
            <a:avLst/>
          </a:prstGeom>
        </p:spPr>
        <p:txBody>
          <a:bodyPr vert="horz" lIns="92288" tIns="46144" rIns="92288" bIns="46144" rtlCol="0" anchor="b"/>
          <a:lstStyle>
            <a:lvl1pPr algn="r">
              <a:defRPr sz="1200"/>
            </a:lvl1pPr>
          </a:lstStyle>
          <a:p>
            <a:fld id="{4822BD95-AD55-42F1-A909-69AC16314674}"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2288" tIns="46144" rIns="92288" bIns="46144" rtlCol="0"/>
          <a:lstStyle>
            <a:lvl1pPr algn="l">
              <a:defRPr sz="1200"/>
            </a:lvl1pPr>
          </a:lstStyle>
          <a:p>
            <a:endParaRPr lang="en-US"/>
          </a:p>
        </p:txBody>
      </p:sp>
      <p:sp>
        <p:nvSpPr>
          <p:cNvPr id="3" name="Date Placeholder 2"/>
          <p:cNvSpPr>
            <a:spLocks noGrp="1"/>
          </p:cNvSpPr>
          <p:nvPr>
            <p:ph type="dt" idx="1"/>
          </p:nvPr>
        </p:nvSpPr>
        <p:spPr>
          <a:xfrm>
            <a:off x="3970940" y="0"/>
            <a:ext cx="3037840" cy="465138"/>
          </a:xfrm>
          <a:prstGeom prst="rect">
            <a:avLst/>
          </a:prstGeom>
        </p:spPr>
        <p:txBody>
          <a:bodyPr vert="horz" lIns="92288" tIns="46144" rIns="92288" bIns="46144" rtlCol="0"/>
          <a:lstStyle>
            <a:lvl1pPr algn="r">
              <a:defRPr sz="1200"/>
            </a:lvl1pPr>
          </a:lstStyle>
          <a:p>
            <a:fld id="{FE1CB0C7-9C3A-44B0-B35D-C3E5B4741866}" type="datetimeFigureOut">
              <a:rPr lang="en-US" smtClean="0"/>
              <a:pPr/>
              <a:t>10/14/2021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288" tIns="46144" rIns="92288" bIns="46144" rtlCol="0" anchor="ctr"/>
          <a:lstStyle/>
          <a:p>
            <a:endParaRPr lang="en-US"/>
          </a:p>
        </p:txBody>
      </p:sp>
      <p:sp>
        <p:nvSpPr>
          <p:cNvPr id="5" name="Notes Placeholder 4"/>
          <p:cNvSpPr>
            <a:spLocks noGrp="1"/>
          </p:cNvSpPr>
          <p:nvPr>
            <p:ph type="body" sz="quarter" idx="3"/>
          </p:nvPr>
        </p:nvSpPr>
        <p:spPr>
          <a:xfrm>
            <a:off x="701040" y="4416427"/>
            <a:ext cx="5608320" cy="4183063"/>
          </a:xfrm>
          <a:prstGeom prst="rect">
            <a:avLst/>
          </a:prstGeom>
        </p:spPr>
        <p:txBody>
          <a:bodyPr vert="horz" lIns="92288" tIns="46144" rIns="92288" bIns="461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7"/>
            <a:ext cx="3037840" cy="465138"/>
          </a:xfrm>
          <a:prstGeom prst="rect">
            <a:avLst/>
          </a:prstGeom>
        </p:spPr>
        <p:txBody>
          <a:bodyPr vert="horz" lIns="92288" tIns="46144" rIns="92288" bIns="46144"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677"/>
            <a:ext cx="3037840" cy="465138"/>
          </a:xfrm>
          <a:prstGeom prst="rect">
            <a:avLst/>
          </a:prstGeom>
        </p:spPr>
        <p:txBody>
          <a:bodyPr vert="horz" lIns="92288" tIns="46144" rIns="92288" bIns="46144" rtlCol="0" anchor="b"/>
          <a:lstStyle>
            <a:lvl1pPr algn="r">
              <a:defRPr sz="1200"/>
            </a:lvl1pPr>
          </a:lstStyle>
          <a:p>
            <a:fld id="{C4FC2545-9240-4810-8CF4-F20694854A5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FC2545-9240-4810-8CF4-F20694854A5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FC2545-9240-4810-8CF4-F20694854A5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FC2545-9240-4810-8CF4-F20694854A5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FC2545-9240-4810-8CF4-F20694854A5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FC2545-9240-4810-8CF4-F20694854A59}" type="slidenum">
              <a:rPr lang="en-US" smtClean="0"/>
              <a:pPr/>
              <a:t>5</a:t>
            </a:fld>
            <a:endParaRPr lang="en-US"/>
          </a:p>
        </p:txBody>
      </p:sp>
    </p:spTree>
    <p:extLst>
      <p:ext uri="{BB962C8B-B14F-4D97-AF65-F5344CB8AC3E}">
        <p14:creationId xmlns:p14="http://schemas.microsoft.com/office/powerpoint/2010/main" val="2480583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FC2545-9240-4810-8CF4-F20694854A5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FC2545-9240-4810-8CF4-F20694854A5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FC2545-9240-4810-8CF4-F20694854A5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4B8E76A-F2E1-4C14-95CD-FE59C06331F0}" type="datetimeFigureOut">
              <a:rPr lang="en-US" smtClean="0"/>
              <a:pPr/>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C771B-DFE7-4E0A-BF66-CE972AC9304B}" type="slidenum">
              <a:rPr lang="en-US" smtClean="0"/>
              <a:pPr/>
              <a:t>‹#›</a:t>
            </a:fld>
            <a:endParaRPr lang="en-US" dirty="0"/>
          </a:p>
        </p:txBody>
      </p:sp>
    </p:spTree>
    <p:extLst>
      <p:ext uri="{BB962C8B-B14F-4D97-AF65-F5344CB8AC3E}">
        <p14:creationId xmlns:p14="http://schemas.microsoft.com/office/powerpoint/2010/main" val="27204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B8E76A-F2E1-4C14-95CD-FE59C06331F0}" type="datetimeFigureOut">
              <a:rPr lang="en-US" smtClean="0"/>
              <a:pPr/>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C771B-DFE7-4E0A-BF66-CE972AC9304B}" type="slidenum">
              <a:rPr lang="en-US" smtClean="0"/>
              <a:pPr/>
              <a:t>‹#›</a:t>
            </a:fld>
            <a:endParaRPr lang="en-US" dirty="0"/>
          </a:p>
        </p:txBody>
      </p:sp>
    </p:spTree>
    <p:extLst>
      <p:ext uri="{BB962C8B-B14F-4D97-AF65-F5344CB8AC3E}">
        <p14:creationId xmlns:p14="http://schemas.microsoft.com/office/powerpoint/2010/main" val="2741446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B8E76A-F2E1-4C14-95CD-FE59C06331F0}" type="datetimeFigureOut">
              <a:rPr lang="en-US" smtClean="0"/>
              <a:pPr/>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C771B-DFE7-4E0A-BF66-CE972AC9304B}"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49814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B8E76A-F2E1-4C14-95CD-FE59C06331F0}" type="datetimeFigureOut">
              <a:rPr lang="en-US" smtClean="0"/>
              <a:pPr/>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C771B-DFE7-4E0A-BF66-CE972AC9304B}" type="slidenum">
              <a:rPr lang="en-US" smtClean="0"/>
              <a:pPr/>
              <a:t>‹#›</a:t>
            </a:fld>
            <a:endParaRPr lang="en-US" dirty="0"/>
          </a:p>
        </p:txBody>
      </p:sp>
    </p:spTree>
    <p:extLst>
      <p:ext uri="{BB962C8B-B14F-4D97-AF65-F5344CB8AC3E}">
        <p14:creationId xmlns:p14="http://schemas.microsoft.com/office/powerpoint/2010/main" val="129635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B8E76A-F2E1-4C14-95CD-FE59C06331F0}" type="datetimeFigureOut">
              <a:rPr lang="en-US" smtClean="0"/>
              <a:pPr/>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C771B-DFE7-4E0A-BF66-CE972AC9304B}"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30434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B8E76A-F2E1-4C14-95CD-FE59C06331F0}" type="datetimeFigureOut">
              <a:rPr lang="en-US" smtClean="0"/>
              <a:pPr/>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C771B-DFE7-4E0A-BF66-CE972AC9304B}" type="slidenum">
              <a:rPr lang="en-US" smtClean="0"/>
              <a:pPr/>
              <a:t>‹#›</a:t>
            </a:fld>
            <a:endParaRPr lang="en-US" dirty="0"/>
          </a:p>
        </p:txBody>
      </p:sp>
    </p:spTree>
    <p:extLst>
      <p:ext uri="{BB962C8B-B14F-4D97-AF65-F5344CB8AC3E}">
        <p14:creationId xmlns:p14="http://schemas.microsoft.com/office/powerpoint/2010/main" val="2966070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B8E76A-F2E1-4C14-95CD-FE59C06331F0}" type="datetimeFigureOut">
              <a:rPr lang="en-US" smtClean="0"/>
              <a:pPr/>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C771B-DFE7-4E0A-BF66-CE972AC9304B}" type="slidenum">
              <a:rPr lang="en-US" smtClean="0"/>
              <a:pPr/>
              <a:t>‹#›</a:t>
            </a:fld>
            <a:endParaRPr lang="en-US" dirty="0"/>
          </a:p>
        </p:txBody>
      </p:sp>
    </p:spTree>
    <p:extLst>
      <p:ext uri="{BB962C8B-B14F-4D97-AF65-F5344CB8AC3E}">
        <p14:creationId xmlns:p14="http://schemas.microsoft.com/office/powerpoint/2010/main" val="2330548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B8E76A-F2E1-4C14-95CD-FE59C06331F0}" type="datetimeFigureOut">
              <a:rPr lang="en-US" smtClean="0"/>
              <a:pPr/>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C771B-DFE7-4E0A-BF66-CE972AC9304B}" type="slidenum">
              <a:rPr lang="en-US" smtClean="0"/>
              <a:pPr/>
              <a:t>‹#›</a:t>
            </a:fld>
            <a:endParaRPr lang="en-US" dirty="0"/>
          </a:p>
        </p:txBody>
      </p:sp>
    </p:spTree>
    <p:extLst>
      <p:ext uri="{BB962C8B-B14F-4D97-AF65-F5344CB8AC3E}">
        <p14:creationId xmlns:p14="http://schemas.microsoft.com/office/powerpoint/2010/main" val="2875607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B8E76A-F2E1-4C14-95CD-FE59C06331F0}" type="datetimeFigureOut">
              <a:rPr lang="en-US" smtClean="0"/>
              <a:pPr/>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C771B-DFE7-4E0A-BF66-CE972AC9304B}" type="slidenum">
              <a:rPr lang="en-US" smtClean="0"/>
              <a:pPr/>
              <a:t>‹#›</a:t>
            </a:fld>
            <a:endParaRPr lang="en-US" dirty="0"/>
          </a:p>
        </p:txBody>
      </p:sp>
    </p:spTree>
    <p:extLst>
      <p:ext uri="{BB962C8B-B14F-4D97-AF65-F5344CB8AC3E}">
        <p14:creationId xmlns:p14="http://schemas.microsoft.com/office/powerpoint/2010/main" val="240129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B8E76A-F2E1-4C14-95CD-FE59C06331F0}" type="datetimeFigureOut">
              <a:rPr lang="en-US" smtClean="0"/>
              <a:pPr/>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C771B-DFE7-4E0A-BF66-CE972AC9304B}" type="slidenum">
              <a:rPr lang="en-US" smtClean="0"/>
              <a:pPr/>
              <a:t>‹#›</a:t>
            </a:fld>
            <a:endParaRPr lang="en-US" dirty="0"/>
          </a:p>
        </p:txBody>
      </p:sp>
    </p:spTree>
    <p:extLst>
      <p:ext uri="{BB962C8B-B14F-4D97-AF65-F5344CB8AC3E}">
        <p14:creationId xmlns:p14="http://schemas.microsoft.com/office/powerpoint/2010/main" val="3621204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B8E76A-F2E1-4C14-95CD-FE59C06331F0}" type="datetimeFigureOut">
              <a:rPr lang="en-US" smtClean="0"/>
              <a:pPr/>
              <a:t>10/14/2021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C771B-DFE7-4E0A-BF66-CE972AC9304B}" type="slidenum">
              <a:rPr lang="en-US" smtClean="0"/>
              <a:pPr/>
              <a:t>‹#›</a:t>
            </a:fld>
            <a:endParaRPr lang="en-US" dirty="0"/>
          </a:p>
        </p:txBody>
      </p:sp>
    </p:spTree>
    <p:extLst>
      <p:ext uri="{BB962C8B-B14F-4D97-AF65-F5344CB8AC3E}">
        <p14:creationId xmlns:p14="http://schemas.microsoft.com/office/powerpoint/2010/main" val="1581080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B8E76A-F2E1-4C14-95CD-FE59C06331F0}" type="datetimeFigureOut">
              <a:rPr lang="en-US" smtClean="0"/>
              <a:pPr/>
              <a:t>10/14/2021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BC771B-DFE7-4E0A-BF66-CE972AC9304B}" type="slidenum">
              <a:rPr lang="en-US" smtClean="0"/>
              <a:pPr/>
              <a:t>‹#›</a:t>
            </a:fld>
            <a:endParaRPr lang="en-US" dirty="0"/>
          </a:p>
        </p:txBody>
      </p:sp>
    </p:spTree>
    <p:extLst>
      <p:ext uri="{BB962C8B-B14F-4D97-AF65-F5344CB8AC3E}">
        <p14:creationId xmlns:p14="http://schemas.microsoft.com/office/powerpoint/2010/main" val="3468208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4B8E76A-F2E1-4C14-95CD-FE59C06331F0}" type="datetimeFigureOut">
              <a:rPr lang="en-US" smtClean="0"/>
              <a:pPr/>
              <a:t>10/14/2021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BC771B-DFE7-4E0A-BF66-CE972AC9304B}" type="slidenum">
              <a:rPr lang="en-US" smtClean="0"/>
              <a:pPr/>
              <a:t>‹#›</a:t>
            </a:fld>
            <a:endParaRPr lang="en-US" dirty="0"/>
          </a:p>
        </p:txBody>
      </p:sp>
    </p:spTree>
    <p:extLst>
      <p:ext uri="{BB962C8B-B14F-4D97-AF65-F5344CB8AC3E}">
        <p14:creationId xmlns:p14="http://schemas.microsoft.com/office/powerpoint/2010/main" val="36068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8E76A-F2E1-4C14-95CD-FE59C06331F0}" type="datetimeFigureOut">
              <a:rPr lang="en-US" smtClean="0"/>
              <a:pPr/>
              <a:t>10/14/2021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BC771B-DFE7-4E0A-BF66-CE972AC9304B}" type="slidenum">
              <a:rPr lang="en-US" smtClean="0"/>
              <a:pPr/>
              <a:t>‹#›</a:t>
            </a:fld>
            <a:endParaRPr lang="en-US" dirty="0"/>
          </a:p>
        </p:txBody>
      </p:sp>
    </p:spTree>
    <p:extLst>
      <p:ext uri="{BB962C8B-B14F-4D97-AF65-F5344CB8AC3E}">
        <p14:creationId xmlns:p14="http://schemas.microsoft.com/office/powerpoint/2010/main" val="398170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4B8E76A-F2E1-4C14-95CD-FE59C06331F0}" type="datetimeFigureOut">
              <a:rPr lang="en-US" smtClean="0"/>
              <a:pPr/>
              <a:t>10/14/2021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C771B-DFE7-4E0A-BF66-CE972AC9304B}" type="slidenum">
              <a:rPr lang="en-US" smtClean="0"/>
              <a:pPr/>
              <a:t>‹#›</a:t>
            </a:fld>
            <a:endParaRPr lang="en-US" dirty="0"/>
          </a:p>
        </p:txBody>
      </p:sp>
    </p:spTree>
    <p:extLst>
      <p:ext uri="{BB962C8B-B14F-4D97-AF65-F5344CB8AC3E}">
        <p14:creationId xmlns:p14="http://schemas.microsoft.com/office/powerpoint/2010/main" val="2341964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4B8E76A-F2E1-4C14-95CD-FE59C06331F0}" type="datetimeFigureOut">
              <a:rPr lang="en-US" smtClean="0"/>
              <a:pPr/>
              <a:t>10/14/2021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C771B-DFE7-4E0A-BF66-CE972AC9304B}" type="slidenum">
              <a:rPr lang="en-US" smtClean="0"/>
              <a:pPr/>
              <a:t>‹#›</a:t>
            </a:fld>
            <a:endParaRPr lang="en-US" dirty="0"/>
          </a:p>
        </p:txBody>
      </p:sp>
    </p:spTree>
    <p:extLst>
      <p:ext uri="{BB962C8B-B14F-4D97-AF65-F5344CB8AC3E}">
        <p14:creationId xmlns:p14="http://schemas.microsoft.com/office/powerpoint/2010/main" val="2053529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4B8E76A-F2E1-4C14-95CD-FE59C06331F0}" type="datetimeFigureOut">
              <a:rPr lang="en-US" smtClean="0"/>
              <a:pPr/>
              <a:t>10/14/2021</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5BC771B-DFE7-4E0A-BF66-CE972AC9304B}" type="slidenum">
              <a:rPr lang="en-US" smtClean="0"/>
              <a:pPr/>
              <a:t>‹#›</a:t>
            </a:fld>
            <a:endParaRPr lang="en-US" dirty="0"/>
          </a:p>
        </p:txBody>
      </p:sp>
    </p:spTree>
    <p:extLst>
      <p:ext uri="{BB962C8B-B14F-4D97-AF65-F5344CB8AC3E}">
        <p14:creationId xmlns:p14="http://schemas.microsoft.com/office/powerpoint/2010/main" val="24450734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kronhousing.org/"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ummithousingsearch.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cmullins@akronhousing.or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1295400"/>
            <a:ext cx="7851648" cy="1828800"/>
          </a:xfrm>
        </p:spPr>
        <p:txBody>
          <a:bodyPr>
            <a:normAutofit/>
          </a:bodyPr>
          <a:lstStyle/>
          <a:p>
            <a:pPr algn="ctr"/>
            <a:r>
              <a:rPr lang="en-US" dirty="0" smtClean="0"/>
              <a:t>Akron Metropolitan Housing Authority</a:t>
            </a:r>
            <a:endParaRPr lang="en-US" dirty="0"/>
          </a:p>
        </p:txBody>
      </p:sp>
      <p:sp>
        <p:nvSpPr>
          <p:cNvPr id="6" name="Subtitle 5"/>
          <p:cNvSpPr>
            <a:spLocks noGrp="1"/>
          </p:cNvSpPr>
          <p:nvPr>
            <p:ph type="subTitle" idx="1"/>
          </p:nvPr>
        </p:nvSpPr>
        <p:spPr>
          <a:xfrm>
            <a:off x="533400" y="3200400"/>
            <a:ext cx="7854696" cy="1752600"/>
          </a:xfrm>
        </p:spPr>
        <p:txBody>
          <a:bodyPr>
            <a:normAutofit/>
          </a:bodyPr>
          <a:lstStyle/>
          <a:p>
            <a:pPr algn="ctr"/>
            <a:r>
              <a:rPr lang="en-US" sz="4400" dirty="0" smtClean="0"/>
              <a:t>Housing Choice Voucher Program</a:t>
            </a:r>
            <a:endParaRPr lang="en-US"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Inspection</a:t>
            </a:r>
            <a:endParaRPr lang="en-US" dirty="0"/>
          </a:p>
        </p:txBody>
      </p:sp>
      <p:sp>
        <p:nvSpPr>
          <p:cNvPr id="3" name="Content Placeholder 2"/>
          <p:cNvSpPr>
            <a:spLocks noGrp="1"/>
          </p:cNvSpPr>
          <p:nvPr>
            <p:ph idx="1"/>
          </p:nvPr>
        </p:nvSpPr>
        <p:spPr>
          <a:xfrm>
            <a:off x="838201" y="1752600"/>
            <a:ext cx="6856594" cy="3733799"/>
          </a:xfrm>
        </p:spPr>
        <p:txBody>
          <a:bodyPr>
            <a:normAutofit fontScale="92500" lnSpcReduction="20000"/>
          </a:bodyPr>
          <a:lstStyle/>
          <a:p>
            <a:r>
              <a:rPr lang="en-US" dirty="0" smtClean="0"/>
              <a:t>The first inspection will be scheduled within 14 days of your approval of the pre-inspection rent estimate</a:t>
            </a:r>
          </a:p>
          <a:p>
            <a:pPr lvl="1"/>
            <a:r>
              <a:rPr lang="en-US" dirty="0" smtClean="0"/>
              <a:t>Please do not accept the inspection appointment if you are not ready</a:t>
            </a:r>
          </a:p>
          <a:p>
            <a:pPr lvl="2"/>
            <a:r>
              <a:rPr lang="en-US" dirty="0" smtClean="0"/>
              <a:t>All utilities must be on in owner’s name until unit passes inspection</a:t>
            </a:r>
          </a:p>
          <a:p>
            <a:pPr lvl="2"/>
            <a:r>
              <a:rPr lang="en-US" dirty="0" smtClean="0"/>
              <a:t>Property must be clean</a:t>
            </a:r>
          </a:p>
          <a:p>
            <a:pPr lvl="2"/>
            <a:r>
              <a:rPr lang="en-US" dirty="0" smtClean="0"/>
              <a:t>There can be </a:t>
            </a:r>
            <a:r>
              <a:rPr lang="en-US" sz="1900" b="1" dirty="0" smtClean="0">
                <a:solidFill>
                  <a:srgbClr val="FF0000"/>
                </a:solidFill>
              </a:rPr>
              <a:t>no defective paint </a:t>
            </a:r>
            <a:r>
              <a:rPr lang="en-US" dirty="0" smtClean="0"/>
              <a:t>on the </a:t>
            </a:r>
            <a:r>
              <a:rPr lang="en-US" b="1" dirty="0" smtClean="0"/>
              <a:t>inside or outside</a:t>
            </a:r>
            <a:r>
              <a:rPr lang="en-US" dirty="0" smtClean="0"/>
              <a:t> of the property</a:t>
            </a:r>
          </a:p>
          <a:p>
            <a:pPr lvl="2"/>
            <a:r>
              <a:rPr lang="en-US" dirty="0" smtClean="0"/>
              <a:t>Inspectors are instructed to discontinue the inspection if the property is not ready</a:t>
            </a:r>
          </a:p>
          <a:p>
            <a:pPr lvl="2"/>
            <a:r>
              <a:rPr lang="en-US" sz="1900" dirty="0" smtClean="0">
                <a:solidFill>
                  <a:srgbClr val="FF0000"/>
                </a:solidFill>
              </a:rPr>
              <a:t>No Weather Deferrals</a:t>
            </a:r>
          </a:p>
          <a:p>
            <a:r>
              <a:rPr lang="en-US" dirty="0" smtClean="0"/>
              <a:t>Use the HQS Self Inspection Form</a:t>
            </a:r>
          </a:p>
          <a:p>
            <a:pPr lvl="1"/>
            <a:r>
              <a:rPr lang="en-US" dirty="0" smtClean="0"/>
              <a:t>“50’s” list</a:t>
            </a:r>
          </a:p>
          <a:p>
            <a:pPr lvl="1"/>
            <a:endParaRPr lang="en-US" dirty="0" smtClean="0"/>
          </a:p>
          <a:p>
            <a:endParaRPr lang="en-US" dirty="0" smtClean="0"/>
          </a:p>
          <a:p>
            <a:endParaRPr lang="en-US" dirty="0" smtClean="0"/>
          </a:p>
          <a:p>
            <a:endParaRPr lang="en-US" dirty="0"/>
          </a:p>
        </p:txBody>
      </p:sp>
      <p:sp>
        <p:nvSpPr>
          <p:cNvPr id="4" name="TextBox 3"/>
          <p:cNvSpPr txBox="1"/>
          <p:nvPr/>
        </p:nvSpPr>
        <p:spPr>
          <a:xfrm>
            <a:off x="5029200" y="6172200"/>
            <a:ext cx="3657600" cy="369332"/>
          </a:xfrm>
          <a:prstGeom prst="rect">
            <a:avLst/>
          </a:prstGeom>
          <a:noFill/>
        </p:spPr>
        <p:txBody>
          <a:bodyPr wrap="square" rtlCol="0">
            <a:spAutoFit/>
          </a:bodyPr>
          <a:lstStyle/>
          <a:p>
            <a:r>
              <a:rPr lang="en-US" dirty="0" smtClean="0"/>
              <a:t>Clyde Elkins 330-376-9853</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and Leasing</a:t>
            </a:r>
            <a:endParaRPr lang="en-US" dirty="0"/>
          </a:p>
        </p:txBody>
      </p:sp>
      <p:sp>
        <p:nvSpPr>
          <p:cNvPr id="3" name="Content Placeholder 2"/>
          <p:cNvSpPr>
            <a:spLocks noGrp="1"/>
          </p:cNvSpPr>
          <p:nvPr>
            <p:ph idx="1"/>
          </p:nvPr>
        </p:nvSpPr>
        <p:spPr>
          <a:xfrm>
            <a:off x="457200" y="1600200"/>
            <a:ext cx="8229600" cy="4495800"/>
          </a:xfrm>
        </p:spPr>
        <p:txBody>
          <a:bodyPr>
            <a:normAutofit/>
          </a:bodyPr>
          <a:lstStyle/>
          <a:p>
            <a:r>
              <a:rPr lang="en-US" dirty="0" smtClean="0"/>
              <a:t>After inspection passes</a:t>
            </a:r>
          </a:p>
          <a:p>
            <a:pPr lvl="1"/>
            <a:r>
              <a:rPr lang="en-US" dirty="0" smtClean="0"/>
              <a:t>Contract will not start prior to the passed inspection date</a:t>
            </a:r>
          </a:p>
          <a:p>
            <a:pPr lvl="1"/>
            <a:r>
              <a:rPr lang="en-US" dirty="0" smtClean="0"/>
              <a:t>Finalized rental quote within 48 hours</a:t>
            </a:r>
          </a:p>
          <a:p>
            <a:pPr lvl="2"/>
            <a:r>
              <a:rPr lang="en-US" dirty="0" smtClean="0"/>
              <a:t>Can’t charge more than agreed upon contract rent</a:t>
            </a:r>
          </a:p>
          <a:p>
            <a:pPr lvl="2"/>
            <a:r>
              <a:rPr lang="en-US" dirty="0" smtClean="0"/>
              <a:t>Can’t exclude a portion of the property</a:t>
            </a:r>
          </a:p>
          <a:p>
            <a:pPr lvl="3"/>
            <a:r>
              <a:rPr lang="en-US" dirty="0" smtClean="0"/>
              <a:t>Garage, basement, attic</a:t>
            </a:r>
          </a:p>
          <a:p>
            <a:pPr lvl="1"/>
            <a:r>
              <a:rPr lang="en-US" dirty="0" smtClean="0"/>
              <a:t>Contract will be mailed within 10 business days, which will state the AMHA portion of rent as well as the client portion</a:t>
            </a:r>
          </a:p>
          <a:p>
            <a:pPr lvl="1"/>
            <a:r>
              <a:rPr lang="en-US" dirty="0" smtClean="0"/>
              <a:t>The contract, lease, and all associated paperwork must be completed, signed and submitted to AMHA within 60 days from the effective date of the contract</a:t>
            </a:r>
          </a:p>
        </p:txBody>
      </p:sp>
      <p:sp>
        <p:nvSpPr>
          <p:cNvPr id="4" name="TextBox 3"/>
          <p:cNvSpPr txBox="1"/>
          <p:nvPr/>
        </p:nvSpPr>
        <p:spPr>
          <a:xfrm>
            <a:off x="4419600" y="6324601"/>
            <a:ext cx="4343400" cy="646331"/>
          </a:xfrm>
          <a:prstGeom prst="rect">
            <a:avLst/>
          </a:prstGeom>
          <a:noFill/>
        </p:spPr>
        <p:txBody>
          <a:bodyPr wrap="square" rtlCol="0">
            <a:spAutoFit/>
          </a:bodyPr>
          <a:lstStyle/>
          <a:p>
            <a:r>
              <a:rPr lang="en-US" dirty="0" smtClean="0"/>
              <a:t>Christyne Mullins, 330-376-9458</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Deposit and Lease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Collect at time of lease signing (if agreeable you can accept payments, document and give receipts)</a:t>
            </a:r>
          </a:p>
          <a:p>
            <a:r>
              <a:rPr lang="en-US" dirty="0" smtClean="0"/>
              <a:t>You cannot charge more than one month approved contract rent</a:t>
            </a:r>
          </a:p>
          <a:p>
            <a:r>
              <a:rPr lang="en-US" dirty="0" smtClean="0"/>
              <a:t>A one time pet deposit is OK, unless a companion animal, no monthly pet rent is permissible</a:t>
            </a:r>
          </a:p>
          <a:p>
            <a:r>
              <a:rPr lang="en-US" u="sng" dirty="0" smtClean="0"/>
              <a:t>WATER DEPOSITS ARE NOT PERMITTED ON THIS PROGRAM</a:t>
            </a:r>
          </a:p>
          <a:p>
            <a:r>
              <a:rPr lang="en-US" dirty="0" smtClean="0"/>
              <a:t>Your lease must match the AMHA contract</a:t>
            </a:r>
          </a:p>
          <a:p>
            <a:pPr lvl="1"/>
            <a:r>
              <a:rPr lang="en-US" dirty="0" smtClean="0"/>
              <a:t>Start and end dates</a:t>
            </a:r>
          </a:p>
          <a:p>
            <a:pPr lvl="1"/>
            <a:r>
              <a:rPr lang="en-US" dirty="0" smtClean="0"/>
              <a:t>AMHA and client portions of rent</a:t>
            </a:r>
          </a:p>
          <a:p>
            <a:pPr lvl="1"/>
            <a:r>
              <a:rPr lang="en-US" dirty="0" smtClean="0"/>
              <a:t>Utility and appliance responsibility</a:t>
            </a:r>
          </a:p>
          <a:p>
            <a:pPr lvl="1"/>
            <a:r>
              <a:rPr lang="en-US" dirty="0" smtClean="0"/>
              <a:t>Persons in household</a:t>
            </a:r>
          </a:p>
          <a:p>
            <a:pPr lvl="1"/>
            <a:r>
              <a:rPr lang="en-US" dirty="0" smtClean="0"/>
              <a:t>3 original leases are needed: AMHA, Landlord, Tenant</a:t>
            </a:r>
          </a:p>
          <a:p>
            <a:r>
              <a:rPr lang="en-US" dirty="0" smtClean="0"/>
              <a:t>Also must have original signatures and tenancy addendum</a:t>
            </a:r>
          </a:p>
          <a:p>
            <a:endParaRPr lang="en-US" dirty="0" smtClean="0"/>
          </a:p>
          <a:p>
            <a:endParaRPr lang="en-US" dirty="0"/>
          </a:p>
        </p:txBody>
      </p:sp>
      <p:sp>
        <p:nvSpPr>
          <p:cNvPr id="4" name="TextBox 3"/>
          <p:cNvSpPr txBox="1"/>
          <p:nvPr/>
        </p:nvSpPr>
        <p:spPr>
          <a:xfrm>
            <a:off x="4800600" y="6211669"/>
            <a:ext cx="3962400" cy="646331"/>
          </a:xfrm>
          <a:prstGeom prst="rect">
            <a:avLst/>
          </a:prstGeom>
          <a:noFill/>
        </p:spPr>
        <p:txBody>
          <a:bodyPr wrap="square" rtlCol="0">
            <a:spAutoFit/>
          </a:bodyPr>
          <a:lstStyle/>
          <a:p>
            <a:r>
              <a:rPr lang="en-US" dirty="0" smtClean="0"/>
              <a:t>Christyne Mullins, 330-376-9458</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a:t>
            </a:r>
            <a:endParaRPr lang="en-US" dirty="0"/>
          </a:p>
        </p:txBody>
      </p:sp>
      <p:sp>
        <p:nvSpPr>
          <p:cNvPr id="3" name="Content Placeholder 2"/>
          <p:cNvSpPr>
            <a:spLocks noGrp="1"/>
          </p:cNvSpPr>
          <p:nvPr>
            <p:ph idx="1"/>
          </p:nvPr>
        </p:nvSpPr>
        <p:spPr/>
        <p:txBody>
          <a:bodyPr>
            <a:normAutofit/>
          </a:bodyPr>
          <a:lstStyle/>
          <a:p>
            <a:r>
              <a:rPr lang="en-US" dirty="0" smtClean="0"/>
              <a:t>Once the contract, lease and all associated documents are submitted, we will release payment to the landlord</a:t>
            </a:r>
          </a:p>
          <a:p>
            <a:r>
              <a:rPr lang="en-US" dirty="0" smtClean="0"/>
              <a:t>Payments are made via direct deposit</a:t>
            </a:r>
          </a:p>
          <a:p>
            <a:r>
              <a:rPr lang="en-US" dirty="0" smtClean="0"/>
              <a:t>Payments will be retroactive to the effective date of the contract</a:t>
            </a:r>
          </a:p>
          <a:p>
            <a:r>
              <a:rPr lang="en-US" dirty="0" smtClean="0"/>
              <a:t>Check processing dates are available on the Landlord Portal for current landlords, new landlords will have access after the first deposit is made</a:t>
            </a:r>
          </a:p>
        </p:txBody>
      </p:sp>
      <p:sp>
        <p:nvSpPr>
          <p:cNvPr id="4" name="TextBox 3"/>
          <p:cNvSpPr txBox="1"/>
          <p:nvPr/>
        </p:nvSpPr>
        <p:spPr>
          <a:xfrm>
            <a:off x="5334000" y="6324601"/>
            <a:ext cx="3429000" cy="646331"/>
          </a:xfrm>
          <a:prstGeom prst="rect">
            <a:avLst/>
          </a:prstGeom>
          <a:noFill/>
        </p:spPr>
        <p:txBody>
          <a:bodyPr wrap="square" rtlCol="0">
            <a:spAutoFit/>
          </a:bodyPr>
          <a:lstStyle/>
          <a:p>
            <a:r>
              <a:rPr lang="en-US" dirty="0" smtClean="0"/>
              <a:t>Elizabeth Kaisk, 330-376-7045</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Landlord Portal	</a:t>
            </a:r>
            <a:endParaRPr lang="en-US" dirty="0"/>
          </a:p>
        </p:txBody>
      </p:sp>
      <p:sp>
        <p:nvSpPr>
          <p:cNvPr id="3" name="Content Placeholder 2"/>
          <p:cNvSpPr>
            <a:spLocks noGrp="1"/>
          </p:cNvSpPr>
          <p:nvPr>
            <p:ph sz="half" idx="1"/>
          </p:nvPr>
        </p:nvSpPr>
        <p:spPr>
          <a:xfrm>
            <a:off x="533400" y="2013936"/>
            <a:ext cx="3875723" cy="3929664"/>
          </a:xfrm>
        </p:spPr>
        <p:txBody>
          <a:bodyPr>
            <a:noAutofit/>
          </a:bodyPr>
          <a:lstStyle/>
          <a:p>
            <a:r>
              <a:rPr lang="en-US" sz="1100" dirty="0" smtClean="0">
                <a:hlinkClick r:id="rId2"/>
              </a:rPr>
              <a:t>www.akronhousing.org</a:t>
            </a:r>
            <a:endParaRPr lang="en-US" sz="1100" dirty="0" smtClean="0"/>
          </a:p>
          <a:p>
            <a:pPr lvl="1"/>
            <a:r>
              <a:rPr lang="en-US" sz="1100" dirty="0" smtClean="0"/>
              <a:t>Landlord Central</a:t>
            </a:r>
          </a:p>
          <a:p>
            <a:pPr lvl="1"/>
            <a:r>
              <a:rPr lang="en-US" sz="1100" dirty="0" smtClean="0"/>
              <a:t>Landlord Access (2</a:t>
            </a:r>
            <a:r>
              <a:rPr lang="en-US" sz="1100" baseline="30000" dirty="0" smtClean="0"/>
              <a:t>nd</a:t>
            </a:r>
            <a:r>
              <a:rPr lang="en-US" sz="1100" dirty="0" smtClean="0"/>
              <a:t> selection on menu)</a:t>
            </a:r>
          </a:p>
          <a:p>
            <a:r>
              <a:rPr lang="en-US" sz="1100" dirty="0" smtClean="0"/>
              <a:t>Payment information</a:t>
            </a:r>
          </a:p>
          <a:p>
            <a:pPr lvl="1"/>
            <a:r>
              <a:rPr lang="en-US" sz="1100" dirty="0" smtClean="0"/>
              <a:t>Click on property address to access</a:t>
            </a:r>
          </a:p>
          <a:p>
            <a:r>
              <a:rPr lang="en-US" sz="1100" dirty="0" smtClean="0"/>
              <a:t>Inspection information</a:t>
            </a:r>
          </a:p>
          <a:p>
            <a:r>
              <a:rPr lang="en-US" sz="1100" dirty="0" smtClean="0"/>
              <a:t>Automatic updates for your convenience</a:t>
            </a:r>
          </a:p>
          <a:p>
            <a:r>
              <a:rPr lang="en-US" sz="1100" dirty="0" smtClean="0"/>
              <a:t>Announcements</a:t>
            </a:r>
          </a:p>
          <a:p>
            <a:r>
              <a:rPr lang="en-US" sz="1100" dirty="0" smtClean="0"/>
              <a:t>Landlord Newsletters</a:t>
            </a:r>
          </a:p>
          <a:p>
            <a:r>
              <a:rPr lang="en-US" sz="1100" dirty="0" smtClean="0"/>
              <a:t>Contact Al Prince to get setup on the Portal at </a:t>
            </a:r>
          </a:p>
          <a:p>
            <a:pPr>
              <a:buNone/>
            </a:pPr>
            <a:r>
              <a:rPr lang="en-US" sz="1100" dirty="0" smtClean="0"/>
              <a:t>	330-376-9853</a:t>
            </a:r>
            <a:endParaRPr lang="en-US" sz="1100" dirty="0"/>
          </a:p>
        </p:txBody>
      </p:sp>
      <p:pic>
        <p:nvPicPr>
          <p:cNvPr id="4" name="Picture 2"/>
          <p:cNvPicPr>
            <a:picLocks noGrp="1" noChangeAspect="1" noChangeArrowheads="1"/>
          </p:cNvPicPr>
          <p:nvPr>
            <p:ph sz="half" idx="2"/>
          </p:nvPr>
        </p:nvPicPr>
        <p:blipFill>
          <a:blip r:embed="rId3" cstate="print"/>
          <a:stretch>
            <a:fillRect/>
          </a:stretch>
        </p:blipFill>
        <p:spPr bwMode="auto">
          <a:xfrm>
            <a:off x="4724400" y="1676400"/>
            <a:ext cx="3089275" cy="37142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4572000" y="6172200"/>
            <a:ext cx="4114800" cy="369332"/>
          </a:xfrm>
          <a:prstGeom prst="rect">
            <a:avLst/>
          </a:prstGeom>
          <a:noFill/>
        </p:spPr>
        <p:txBody>
          <a:bodyPr wrap="square" rtlCol="0">
            <a:spAutoFit/>
          </a:bodyPr>
          <a:lstStyle/>
          <a:p>
            <a:r>
              <a:rPr lang="en-US" dirty="0" smtClean="0"/>
              <a:t>Clyde Elkins 330-376-9853</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pPr algn="ctr"/>
            <a:r>
              <a:rPr lang="en-US" dirty="0" smtClean="0"/>
              <a:t>Landlord Portal</a:t>
            </a:r>
            <a:endParaRPr lang="en-US" dirty="0"/>
          </a:p>
        </p:txBody>
      </p:sp>
      <p:sp>
        <p:nvSpPr>
          <p:cNvPr id="3" name="Text Placeholder 2"/>
          <p:cNvSpPr>
            <a:spLocks noGrp="1"/>
          </p:cNvSpPr>
          <p:nvPr>
            <p:ph type="body" idx="1"/>
          </p:nvPr>
        </p:nvSpPr>
        <p:spPr>
          <a:xfrm>
            <a:off x="457200" y="1855248"/>
            <a:ext cx="4040188" cy="1421352"/>
          </a:xfrm>
        </p:spPr>
        <p:txBody>
          <a:bodyPr>
            <a:normAutofit fontScale="85000" lnSpcReduction="20000"/>
          </a:bodyPr>
          <a:lstStyle/>
          <a:p>
            <a:r>
              <a:rPr lang="en-US" sz="1800" dirty="0" smtClean="0"/>
              <a:t>Inspection Listing</a:t>
            </a:r>
          </a:p>
          <a:p>
            <a:r>
              <a:rPr lang="en-US" sz="1800" dirty="0" smtClean="0"/>
              <a:t>Tenant Name</a:t>
            </a:r>
          </a:p>
          <a:p>
            <a:r>
              <a:rPr lang="en-US" sz="1800" dirty="0" smtClean="0"/>
              <a:t>Property Address:</a:t>
            </a:r>
          </a:p>
          <a:p>
            <a:pPr lvl="1">
              <a:buFont typeface="Arial" pitchFamily="34" charset="0"/>
              <a:buChar char="•"/>
            </a:pPr>
            <a:r>
              <a:rPr lang="en-US" sz="1800" dirty="0" smtClean="0"/>
              <a:t>Click on any </a:t>
            </a:r>
            <a:r>
              <a:rPr lang="en-US" sz="1800" dirty="0" smtClean="0">
                <a:solidFill>
                  <a:srgbClr val="0070C0"/>
                </a:solidFill>
              </a:rPr>
              <a:t>blue </a:t>
            </a:r>
            <a:r>
              <a:rPr lang="en-US" sz="1800" dirty="0" smtClean="0"/>
              <a:t>text to link further information.</a:t>
            </a:r>
          </a:p>
          <a:p>
            <a:pPr lvl="1">
              <a:buFont typeface="Arial" pitchFamily="34" charset="0"/>
              <a:buChar char="•"/>
            </a:pPr>
            <a:endParaRPr lang="en-US" dirty="0">
              <a:solidFill>
                <a:srgbClr val="0070C0"/>
              </a:solidFill>
            </a:endParaRPr>
          </a:p>
        </p:txBody>
      </p:sp>
      <p:pic>
        <p:nvPicPr>
          <p:cNvPr id="1026" name="Picture 2"/>
          <p:cNvPicPr>
            <a:picLocks noGrp="1" noChangeAspect="1" noChangeArrowheads="1"/>
          </p:cNvPicPr>
          <p:nvPr>
            <p:ph sz="half" idx="2"/>
          </p:nvPr>
        </p:nvPicPr>
        <p:blipFill>
          <a:blip r:embed="rId2" cstate="print"/>
          <a:stretch>
            <a:fillRect/>
          </a:stretch>
        </p:blipFill>
        <p:spPr bwMode="auto">
          <a:xfrm>
            <a:off x="210559" y="3276599"/>
            <a:ext cx="4577043" cy="24338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 Placeholder 6"/>
          <p:cNvSpPr>
            <a:spLocks noGrp="1"/>
          </p:cNvSpPr>
          <p:nvPr>
            <p:ph type="body" sz="quarter" idx="3"/>
          </p:nvPr>
        </p:nvSpPr>
        <p:spPr>
          <a:xfrm>
            <a:off x="4645025" y="1859757"/>
            <a:ext cx="4041775" cy="1188243"/>
          </a:xfrm>
        </p:spPr>
        <p:txBody>
          <a:bodyPr>
            <a:normAutofit/>
          </a:bodyPr>
          <a:lstStyle/>
          <a:p>
            <a:r>
              <a:rPr lang="en-US" sz="2000" dirty="0" smtClean="0"/>
              <a:t>Clicking on property address gives information about the property as well as tenant rent.</a:t>
            </a:r>
            <a:endParaRPr lang="en-US" sz="2000" dirty="0"/>
          </a:p>
        </p:txBody>
      </p:sp>
      <p:pic>
        <p:nvPicPr>
          <p:cNvPr id="1027" name="Picture 3"/>
          <p:cNvPicPr>
            <a:picLocks noGrp="1" noChangeAspect="1" noChangeArrowheads="1"/>
          </p:cNvPicPr>
          <p:nvPr>
            <p:ph sz="quarter" idx="4"/>
          </p:nvPr>
        </p:nvPicPr>
        <p:blipFill>
          <a:blip r:embed="rId3" cstate="print"/>
          <a:stretch>
            <a:fillRect/>
          </a:stretch>
        </p:blipFill>
        <p:spPr bwMode="auto">
          <a:xfrm>
            <a:off x="5181600" y="3276599"/>
            <a:ext cx="3090863" cy="24338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1066800" y="3733800"/>
            <a:ext cx="4572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867400" y="3886200"/>
            <a:ext cx="381000"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Landlord Portal</a:t>
            </a:r>
            <a:endParaRPr lang="en-US" dirty="0"/>
          </a:p>
        </p:txBody>
      </p:sp>
      <p:sp>
        <p:nvSpPr>
          <p:cNvPr id="3" name="Text Placeholder 2"/>
          <p:cNvSpPr>
            <a:spLocks noGrp="1"/>
          </p:cNvSpPr>
          <p:nvPr>
            <p:ph type="body" idx="1"/>
          </p:nvPr>
        </p:nvSpPr>
        <p:spPr/>
        <p:txBody>
          <a:bodyPr>
            <a:normAutofit fontScale="92500" lnSpcReduction="20000"/>
          </a:bodyPr>
          <a:lstStyle/>
          <a:p>
            <a:r>
              <a:rPr lang="en-US" sz="2000" dirty="0" smtClean="0"/>
              <a:t>Clicking on status displays details of the inspection</a:t>
            </a:r>
            <a:endParaRPr lang="en-US" sz="2000" dirty="0"/>
          </a:p>
        </p:txBody>
      </p:sp>
      <p:pic>
        <p:nvPicPr>
          <p:cNvPr id="2050" name="Picture 2"/>
          <p:cNvPicPr>
            <a:picLocks noGrp="1" noChangeAspect="1" noChangeArrowheads="1"/>
          </p:cNvPicPr>
          <p:nvPr>
            <p:ph sz="half" idx="2"/>
          </p:nvPr>
        </p:nvPicPr>
        <p:blipFill>
          <a:blip r:embed="rId2" cstate="print"/>
          <a:stretch>
            <a:fillRect/>
          </a:stretch>
        </p:blipFill>
        <p:spPr bwMode="auto">
          <a:xfrm>
            <a:off x="381000" y="2941815"/>
            <a:ext cx="4027488" cy="19066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 Placeholder 3"/>
          <p:cNvSpPr>
            <a:spLocks noGrp="1"/>
          </p:cNvSpPr>
          <p:nvPr>
            <p:ph type="body" sz="quarter" idx="3"/>
          </p:nvPr>
        </p:nvSpPr>
        <p:spPr/>
        <p:txBody>
          <a:bodyPr>
            <a:normAutofit fontScale="70000" lnSpcReduction="20000"/>
          </a:bodyPr>
          <a:lstStyle/>
          <a:p>
            <a:r>
              <a:rPr lang="en-US" sz="2000" dirty="0" smtClean="0"/>
              <a:t>This is a scheduled re-inspection with detailed failed items</a:t>
            </a:r>
            <a:endParaRPr lang="en-US" sz="2000" dirty="0"/>
          </a:p>
        </p:txBody>
      </p:sp>
      <p:pic>
        <p:nvPicPr>
          <p:cNvPr id="2051" name="Picture 3"/>
          <p:cNvPicPr>
            <a:picLocks noGrp="1" noChangeAspect="1" noChangeArrowheads="1"/>
          </p:cNvPicPr>
          <p:nvPr>
            <p:ph sz="quarter" idx="4"/>
          </p:nvPr>
        </p:nvPicPr>
        <p:blipFill>
          <a:blip r:embed="rId3" cstate="print"/>
          <a:stretch>
            <a:fillRect/>
          </a:stretch>
        </p:blipFill>
        <p:spPr bwMode="auto">
          <a:xfrm>
            <a:off x="4729163" y="2941815"/>
            <a:ext cx="2965450" cy="19833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ounded Rectangle 6"/>
          <p:cNvSpPr/>
          <p:nvPr/>
        </p:nvSpPr>
        <p:spPr>
          <a:xfrm>
            <a:off x="6324600" y="2987762"/>
            <a:ext cx="381000"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143000" y="3276600"/>
            <a:ext cx="3810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Landlord Portal</a:t>
            </a:r>
            <a:endParaRPr lang="en-US" dirty="0"/>
          </a:p>
        </p:txBody>
      </p:sp>
      <p:pic>
        <p:nvPicPr>
          <p:cNvPr id="5" name="Picture 2"/>
          <p:cNvPicPr>
            <a:picLocks noGrp="1" noChangeAspect="1" noChangeArrowheads="1"/>
          </p:cNvPicPr>
          <p:nvPr>
            <p:ph sz="half" idx="1"/>
          </p:nvPr>
        </p:nvPicPr>
        <p:blipFill>
          <a:blip r:embed="rId2" cstate="print"/>
          <a:stretch>
            <a:fillRect/>
          </a:stretch>
        </p:blipFill>
        <p:spPr bwMode="auto">
          <a:xfrm>
            <a:off x="914400" y="1676400"/>
            <a:ext cx="3749675" cy="358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p:cNvPicPr>
            <a:picLocks noGrp="1" noChangeAspect="1" noChangeArrowheads="1"/>
          </p:cNvPicPr>
          <p:nvPr>
            <p:ph sz="half" idx="2"/>
          </p:nvPr>
        </p:nvPicPr>
        <p:blipFill>
          <a:blip r:embed="rId3" cstate="print"/>
          <a:stretch>
            <a:fillRect/>
          </a:stretch>
        </p:blipFill>
        <p:spPr bwMode="auto">
          <a:xfrm>
            <a:off x="5349875" y="2735704"/>
            <a:ext cx="2965450" cy="14552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4724400" y="1676400"/>
            <a:ext cx="4038600" cy="923330"/>
          </a:xfrm>
          <a:prstGeom prst="rect">
            <a:avLst/>
          </a:prstGeom>
          <a:noFill/>
        </p:spPr>
        <p:txBody>
          <a:bodyPr wrap="square" rtlCol="0">
            <a:spAutoFit/>
          </a:bodyPr>
          <a:lstStyle/>
          <a:p>
            <a:r>
              <a:rPr lang="en-US" dirty="0" smtClean="0"/>
              <a:t>If this is the first entry inspection the scheduled inspection will display like this:</a:t>
            </a:r>
            <a:endParaRPr lang="en-US" dirty="0"/>
          </a:p>
        </p:txBody>
      </p:sp>
      <p:sp>
        <p:nvSpPr>
          <p:cNvPr id="6" name="Rounded Rectangle 5"/>
          <p:cNvSpPr/>
          <p:nvPr/>
        </p:nvSpPr>
        <p:spPr>
          <a:xfrm>
            <a:off x="6934200" y="3433140"/>
            <a:ext cx="304800"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600200" y="2286000"/>
            <a:ext cx="3810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Landlord Portal</a:t>
            </a:r>
            <a:endParaRPr lang="en-US" dirty="0"/>
          </a:p>
        </p:txBody>
      </p:sp>
      <p:sp>
        <p:nvSpPr>
          <p:cNvPr id="6" name="Text Placeholder 5"/>
          <p:cNvSpPr>
            <a:spLocks noGrp="1"/>
          </p:cNvSpPr>
          <p:nvPr>
            <p:ph type="body" idx="1"/>
          </p:nvPr>
        </p:nvSpPr>
        <p:spPr/>
        <p:txBody>
          <a:bodyPr/>
          <a:lstStyle/>
          <a:p>
            <a:r>
              <a:rPr lang="en-US" dirty="0" smtClean="0"/>
              <a:t>HAP History</a:t>
            </a:r>
            <a:endParaRPr lang="en-US" dirty="0"/>
          </a:p>
        </p:txBody>
      </p:sp>
      <p:pic>
        <p:nvPicPr>
          <p:cNvPr id="2050" name="Picture 2"/>
          <p:cNvPicPr>
            <a:picLocks noGrp="1" noChangeAspect="1" noChangeArrowheads="1"/>
          </p:cNvPicPr>
          <p:nvPr>
            <p:ph sz="half" idx="2"/>
          </p:nvPr>
        </p:nvPicPr>
        <p:blipFill>
          <a:blip r:embed="rId2" cstate="print"/>
          <a:stretch>
            <a:fillRect/>
          </a:stretch>
        </p:blipFill>
        <p:spPr bwMode="auto">
          <a:xfrm>
            <a:off x="838200" y="3017519"/>
            <a:ext cx="3570288" cy="2186595"/>
          </a:xfrm>
          <a:prstGeom prst="rect">
            <a:avLst/>
          </a:prstGeom>
          <a:noFill/>
          <a:ln w="9525">
            <a:noFill/>
            <a:miter lim="800000"/>
            <a:headEnd/>
            <a:tailEnd/>
          </a:ln>
        </p:spPr>
      </p:pic>
      <p:sp>
        <p:nvSpPr>
          <p:cNvPr id="8" name="Text Placeholder 7"/>
          <p:cNvSpPr>
            <a:spLocks noGrp="1"/>
          </p:cNvSpPr>
          <p:nvPr>
            <p:ph type="body" sz="quarter" idx="3"/>
          </p:nvPr>
        </p:nvSpPr>
        <p:spPr/>
        <p:txBody>
          <a:bodyPr/>
          <a:lstStyle/>
          <a:p>
            <a:r>
              <a:rPr lang="en-US" dirty="0" smtClean="0"/>
              <a:t>HAP Detail</a:t>
            </a:r>
            <a:endParaRPr lang="en-US" dirty="0"/>
          </a:p>
        </p:txBody>
      </p:sp>
      <p:pic>
        <p:nvPicPr>
          <p:cNvPr id="2051" name="Picture 3"/>
          <p:cNvPicPr>
            <a:picLocks noGrp="1" noChangeAspect="1" noChangeArrowheads="1"/>
          </p:cNvPicPr>
          <p:nvPr>
            <p:ph sz="quarter" idx="4"/>
          </p:nvPr>
        </p:nvPicPr>
        <p:blipFill>
          <a:blip r:embed="rId3" cstate="print"/>
          <a:stretch>
            <a:fillRect/>
          </a:stretch>
        </p:blipFill>
        <p:spPr bwMode="auto">
          <a:xfrm>
            <a:off x="4648200" y="3017519"/>
            <a:ext cx="3090863" cy="2217817"/>
          </a:xfrm>
          <a:prstGeom prst="rect">
            <a:avLst/>
          </a:prstGeom>
          <a:noFill/>
          <a:ln w="9525">
            <a:noFill/>
            <a:miter lim="800000"/>
            <a:headEnd/>
            <a:tailEnd/>
          </a:ln>
        </p:spPr>
      </p:pic>
      <p:sp>
        <p:nvSpPr>
          <p:cNvPr id="12" name="Rounded Rectangle 11"/>
          <p:cNvSpPr/>
          <p:nvPr/>
        </p:nvSpPr>
        <p:spPr>
          <a:xfrm>
            <a:off x="1905000" y="3429000"/>
            <a:ext cx="457200"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5200650" y="3962400"/>
            <a:ext cx="609600" cy="11300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276850" y="3276600"/>
            <a:ext cx="533400"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Landlord Portal</a:t>
            </a:r>
            <a:endParaRPr lang="en-US" dirty="0"/>
          </a:p>
        </p:txBody>
      </p:sp>
      <p:pic>
        <p:nvPicPr>
          <p:cNvPr id="3074" name="Picture 2"/>
          <p:cNvPicPr>
            <a:picLocks noGrp="1" noChangeAspect="1" noChangeArrowheads="1"/>
          </p:cNvPicPr>
          <p:nvPr>
            <p:ph idx="1"/>
          </p:nvPr>
        </p:nvPicPr>
        <p:blipFill>
          <a:blip r:embed="rId2" cstate="print"/>
          <a:stretch>
            <a:fillRect/>
          </a:stretch>
        </p:blipFill>
        <p:spPr bwMode="auto">
          <a:xfrm>
            <a:off x="609600" y="2057400"/>
            <a:ext cx="7772400"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609600" y="1524001"/>
            <a:ext cx="7924800" cy="338554"/>
          </a:xfrm>
          <a:prstGeom prst="rect">
            <a:avLst/>
          </a:prstGeom>
          <a:noFill/>
        </p:spPr>
        <p:txBody>
          <a:bodyPr wrap="square" rtlCol="0">
            <a:spAutoFit/>
          </a:bodyPr>
          <a:lstStyle/>
          <a:p>
            <a:r>
              <a:rPr lang="en-US" sz="1600" dirty="0" smtClean="0"/>
              <a:t>Landlord Library contains most recent documents, announcements, and frequently used forms</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Summit Housing Search</a:t>
            </a:r>
            <a:endParaRPr lang="en-US" dirty="0"/>
          </a:p>
        </p:txBody>
      </p:sp>
      <p:sp>
        <p:nvSpPr>
          <p:cNvPr id="3" name="Content Placeholder 2"/>
          <p:cNvSpPr>
            <a:spLocks noGrp="1"/>
          </p:cNvSpPr>
          <p:nvPr>
            <p:ph idx="1"/>
          </p:nvPr>
        </p:nvSpPr>
        <p:spPr/>
        <p:txBody>
          <a:bodyPr>
            <a:normAutofit/>
          </a:bodyPr>
          <a:lstStyle/>
          <a:p>
            <a:r>
              <a:rPr lang="en-US" dirty="0" smtClean="0"/>
              <a:t>FREE Service</a:t>
            </a:r>
          </a:p>
          <a:p>
            <a:r>
              <a:rPr lang="en-US" dirty="0" smtClean="0"/>
              <a:t>Maintain an inventory of your properties</a:t>
            </a:r>
          </a:p>
          <a:p>
            <a:r>
              <a:rPr lang="en-US" dirty="0" smtClean="0"/>
              <a:t>We direct all tenants to use </a:t>
            </a:r>
            <a:r>
              <a:rPr lang="en-US" dirty="0" smtClean="0">
                <a:hlinkClick r:id="rId3"/>
              </a:rPr>
              <a:t>www.summithousingsearch.org</a:t>
            </a:r>
            <a:endParaRPr lang="en-US" dirty="0" smtClean="0"/>
          </a:p>
          <a:p>
            <a:r>
              <a:rPr lang="en-US" dirty="0" smtClean="0"/>
              <a:t>Go to the website or call 1-877-428-8844 to list or update your property</a:t>
            </a:r>
          </a:p>
          <a:p>
            <a:r>
              <a:rPr lang="en-US" dirty="0" smtClean="0"/>
              <a:t>Customer Service available 9am -8pm Monday-Friday</a:t>
            </a:r>
          </a:p>
          <a:p>
            <a:r>
              <a:rPr lang="en-US" dirty="0" smtClean="0"/>
              <a:t>Akronhousing.org click on Social Serve </a:t>
            </a:r>
            <a:r>
              <a:rPr lang="en-US" smtClean="0"/>
              <a:t>log in</a:t>
            </a:r>
            <a:endParaRPr lang="en-US" dirty="0" smtClean="0"/>
          </a:p>
          <a:p>
            <a:r>
              <a:rPr lang="en-US" dirty="0" smtClean="0"/>
              <a:t>Akronhousing.org is a great resource to learn more about our agency and how our program works</a:t>
            </a:r>
          </a:p>
          <a:p>
            <a:endParaRPr lang="en-US" dirty="0" smtClean="0"/>
          </a:p>
        </p:txBody>
      </p:sp>
      <p:sp>
        <p:nvSpPr>
          <p:cNvPr id="4" name="TextBox 3"/>
          <p:cNvSpPr txBox="1"/>
          <p:nvPr/>
        </p:nvSpPr>
        <p:spPr>
          <a:xfrm>
            <a:off x="5486400" y="6172200"/>
            <a:ext cx="3200400" cy="369332"/>
          </a:xfrm>
          <a:prstGeom prst="rect">
            <a:avLst/>
          </a:prstGeom>
          <a:noFill/>
        </p:spPr>
        <p:txBody>
          <a:bodyPr wrap="square" rtlCol="0">
            <a:spAutoFit/>
          </a:bodyPr>
          <a:lstStyle/>
          <a:p>
            <a:r>
              <a:rPr lang="en-US" dirty="0" err="1" smtClean="0"/>
              <a:t>Shary</a:t>
            </a:r>
            <a:r>
              <a:rPr lang="en-US" dirty="0" smtClean="0"/>
              <a:t> Page, 330-376-9453</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Landlord Portal</a:t>
            </a:r>
            <a:endParaRPr lang="en-US" dirty="0"/>
          </a:p>
        </p:txBody>
      </p:sp>
      <p:pic>
        <p:nvPicPr>
          <p:cNvPr id="4098" name="Picture 2"/>
          <p:cNvPicPr>
            <a:picLocks noGrp="1" noChangeAspect="1" noChangeArrowheads="1"/>
          </p:cNvPicPr>
          <p:nvPr>
            <p:ph idx="1"/>
          </p:nvPr>
        </p:nvPicPr>
        <p:blipFill>
          <a:blip r:embed="rId2" cstate="print"/>
          <a:stretch>
            <a:fillRect/>
          </a:stretch>
        </p:blipFill>
        <p:spPr bwMode="auto">
          <a:xfrm>
            <a:off x="1202531" y="2372519"/>
            <a:ext cx="5162550" cy="3457575"/>
          </a:xfrm>
          <a:prstGeom prst="rect">
            <a:avLst/>
          </a:prstGeom>
          <a:noFill/>
          <a:ln w="9525">
            <a:noFill/>
            <a:miter lim="800000"/>
            <a:headEnd/>
            <a:tailEnd/>
          </a:ln>
        </p:spPr>
      </p:pic>
      <p:sp>
        <p:nvSpPr>
          <p:cNvPr id="5" name="TextBox 4"/>
          <p:cNvSpPr txBox="1"/>
          <p:nvPr/>
        </p:nvSpPr>
        <p:spPr>
          <a:xfrm>
            <a:off x="457200" y="1447800"/>
            <a:ext cx="8153400" cy="369332"/>
          </a:xfrm>
          <a:prstGeom prst="rect">
            <a:avLst/>
          </a:prstGeom>
          <a:noFill/>
        </p:spPr>
        <p:txBody>
          <a:bodyPr wrap="square" rtlCol="0">
            <a:spAutoFit/>
          </a:bodyPr>
          <a:lstStyle/>
          <a:p>
            <a:r>
              <a:rPr lang="en-US" dirty="0" smtClean="0"/>
              <a:t>Current and previous 1099 forms are available on the portal</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92" y="1756130"/>
            <a:ext cx="6251302" cy="1063270"/>
          </a:xfrm>
        </p:spPr>
        <p:txBody>
          <a:bodyPr/>
          <a:lstStyle/>
          <a:p>
            <a:r>
              <a:rPr lang="en-US" dirty="0" smtClean="0">
                <a:solidFill>
                  <a:schemeClr val="tx1"/>
                </a:solidFill>
              </a:rPr>
              <a:t>Inspections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Biennial Landlords	</a:t>
            </a:r>
            <a:endParaRPr lang="en-US" dirty="0"/>
          </a:p>
        </p:txBody>
      </p:sp>
      <p:sp>
        <p:nvSpPr>
          <p:cNvPr id="3" name="Content Placeholder 2"/>
          <p:cNvSpPr>
            <a:spLocks noGrp="1"/>
          </p:cNvSpPr>
          <p:nvPr>
            <p:ph idx="1"/>
          </p:nvPr>
        </p:nvSpPr>
        <p:spPr/>
        <p:txBody>
          <a:bodyPr>
            <a:normAutofit/>
          </a:bodyPr>
          <a:lstStyle/>
          <a:p>
            <a:r>
              <a:rPr lang="en-US" dirty="0" smtClean="0"/>
              <a:t>Qualifications</a:t>
            </a:r>
          </a:p>
          <a:p>
            <a:pPr lvl="1"/>
            <a:r>
              <a:rPr lang="en-US" dirty="0" smtClean="0"/>
              <a:t>No abatements in the past 2 years</a:t>
            </a:r>
          </a:p>
          <a:p>
            <a:pPr lvl="1"/>
            <a:r>
              <a:rPr lang="en-US" dirty="0" smtClean="0"/>
              <a:t>No more than 5 special inspections in the last 2 years</a:t>
            </a:r>
          </a:p>
          <a:p>
            <a:pPr lvl="1"/>
            <a:r>
              <a:rPr lang="en-US" dirty="0" smtClean="0"/>
              <a:t>Rolling calendar</a:t>
            </a:r>
          </a:p>
          <a:p>
            <a:pPr lvl="1"/>
            <a:r>
              <a:rPr lang="en-US" dirty="0" smtClean="0"/>
              <a:t>System generated</a:t>
            </a:r>
          </a:p>
          <a:p>
            <a:pPr lvl="1"/>
            <a:r>
              <a:rPr lang="en-US" dirty="0" smtClean="0"/>
              <a:t>Annual and Biennial inspections are conducted 2-3 months before the inspection is due</a:t>
            </a:r>
          </a:p>
          <a:p>
            <a:pPr lvl="1"/>
            <a:r>
              <a:rPr lang="en-US" dirty="0" smtClean="0"/>
              <a:t>3464 Units are now Biennial</a:t>
            </a:r>
          </a:p>
          <a:p>
            <a:pPr lvl="1"/>
            <a:endParaRPr lang="en-US" dirty="0"/>
          </a:p>
        </p:txBody>
      </p:sp>
      <p:sp>
        <p:nvSpPr>
          <p:cNvPr id="5" name="TextBox 4"/>
          <p:cNvSpPr txBox="1"/>
          <p:nvPr/>
        </p:nvSpPr>
        <p:spPr>
          <a:xfrm>
            <a:off x="4953000" y="6488668"/>
            <a:ext cx="3733800" cy="369332"/>
          </a:xfrm>
          <a:prstGeom prst="rect">
            <a:avLst/>
          </a:prstGeom>
          <a:noFill/>
        </p:spPr>
        <p:txBody>
          <a:bodyPr wrap="square" rtlCol="0">
            <a:spAutoFit/>
          </a:bodyPr>
          <a:lstStyle/>
          <a:p>
            <a:r>
              <a:rPr lang="en-US" dirty="0" smtClean="0"/>
              <a:t>Clyde Elkins 330-376-9853</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0" y="6324600"/>
            <a:ext cx="4114800" cy="369332"/>
          </a:xfrm>
          <a:prstGeom prst="rect">
            <a:avLst/>
          </a:prstGeom>
          <a:noFill/>
        </p:spPr>
        <p:txBody>
          <a:bodyPr wrap="square" rtlCol="0">
            <a:spAutoFit/>
          </a:bodyPr>
          <a:lstStyle/>
          <a:p>
            <a:r>
              <a:rPr lang="en-US" dirty="0" smtClean="0"/>
              <a:t>Clyde Elkins 330-376-9853</a:t>
            </a:r>
            <a:endParaRPr lang="en-US" dirty="0"/>
          </a:p>
        </p:txBody>
      </p:sp>
      <p:pic>
        <p:nvPicPr>
          <p:cNvPr id="3" name="Content Placeholder 2"/>
          <p:cNvPicPr>
            <a:picLocks noGrp="1" noChangeAspect="1"/>
          </p:cNvPicPr>
          <p:nvPr>
            <p:ph idx="1"/>
          </p:nvPr>
        </p:nvPicPr>
        <p:blipFill>
          <a:blip r:embed="rId2"/>
          <a:stretch>
            <a:fillRect/>
          </a:stretch>
        </p:blipFill>
        <p:spPr>
          <a:xfrm>
            <a:off x="1066800" y="514352"/>
            <a:ext cx="7404092" cy="523618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3837" y="533400"/>
            <a:ext cx="8696325" cy="5334000"/>
          </a:xfrm>
          <a:prstGeom prst="rect">
            <a:avLst/>
          </a:prstGeom>
        </p:spPr>
      </p:pic>
      <p:sp>
        <p:nvSpPr>
          <p:cNvPr id="2" name="Rounded Rectangle 1"/>
          <p:cNvSpPr/>
          <p:nvPr/>
        </p:nvSpPr>
        <p:spPr>
          <a:xfrm>
            <a:off x="3505200" y="4648200"/>
            <a:ext cx="8382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2985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91" y="457201"/>
            <a:ext cx="6251303" cy="849868"/>
          </a:xfrm>
        </p:spPr>
        <p:txBody>
          <a:bodyPr/>
          <a:lstStyle/>
          <a:p>
            <a:r>
              <a:rPr lang="en-US" dirty="0" smtClean="0"/>
              <a:t>Lead Paint Risk</a:t>
            </a:r>
            <a:endParaRPr lang="en-US" dirty="0"/>
          </a:p>
        </p:txBody>
      </p:sp>
      <p:sp>
        <p:nvSpPr>
          <p:cNvPr id="5" name="Content Placeholder 4"/>
          <p:cNvSpPr>
            <a:spLocks noGrp="1"/>
          </p:cNvSpPr>
          <p:nvPr>
            <p:ph idx="1"/>
          </p:nvPr>
        </p:nvSpPr>
        <p:spPr>
          <a:xfrm>
            <a:off x="457200" y="1219200"/>
            <a:ext cx="8229600" cy="4648200"/>
          </a:xfrm>
        </p:spPr>
        <p:txBody>
          <a:bodyPr>
            <a:normAutofit/>
          </a:bodyPr>
          <a:lstStyle/>
          <a:p>
            <a:r>
              <a:rPr lang="en-US" dirty="0" smtClean="0"/>
              <a:t>Three conditions MUST exist:</a:t>
            </a:r>
          </a:p>
          <a:p>
            <a:pPr marL="971550" lvl="1" indent="-514350">
              <a:buFont typeface="+mj-lt"/>
              <a:buAutoNum type="arabicPeriod"/>
            </a:pPr>
            <a:r>
              <a:rPr lang="en-US" dirty="0" smtClean="0">
                <a:solidFill>
                  <a:srgbClr val="FF0000"/>
                </a:solidFill>
              </a:rPr>
              <a:t>Defective Paint</a:t>
            </a:r>
          </a:p>
          <a:p>
            <a:pPr marL="971550" lvl="1" indent="-514350">
              <a:buFont typeface="+mj-lt"/>
              <a:buAutoNum type="arabicPeriod"/>
            </a:pPr>
            <a:r>
              <a:rPr lang="en-US" dirty="0" smtClean="0"/>
              <a:t>Home built prior to 1978</a:t>
            </a:r>
          </a:p>
          <a:p>
            <a:pPr marL="971550" lvl="1" indent="-514350">
              <a:buFont typeface="+mj-lt"/>
              <a:buAutoNum type="arabicPeriod"/>
            </a:pPr>
            <a:r>
              <a:rPr lang="en-US" dirty="0" smtClean="0"/>
              <a:t>There is or will be children under the age of six in the home.</a:t>
            </a:r>
          </a:p>
          <a:p>
            <a:pPr marL="57150" indent="0">
              <a:buNone/>
            </a:pPr>
            <a:r>
              <a:rPr lang="en-US" dirty="0" smtClean="0"/>
              <a:t>All work must be conducted by RRP certified worker unless Risk Assessment finds no lead particles above EPA limit.</a:t>
            </a:r>
          </a:p>
          <a:p>
            <a:pPr marL="57150" indent="0">
              <a:buNone/>
            </a:pPr>
            <a:r>
              <a:rPr lang="en-US" dirty="0" smtClean="0"/>
              <a:t>Documents required to pass unit identified as a lead risk hazard:</a:t>
            </a:r>
          </a:p>
          <a:p>
            <a:pPr marL="971550" lvl="1" indent="-514350">
              <a:buFont typeface="+mj-lt"/>
              <a:buAutoNum type="arabicPeriod"/>
            </a:pPr>
            <a:r>
              <a:rPr lang="en-US" dirty="0" smtClean="0"/>
              <a:t>Copy of the Lead Paint Owner’s Certification (provided by AMHA)</a:t>
            </a:r>
          </a:p>
          <a:p>
            <a:pPr marL="971550" lvl="1" indent="-514350">
              <a:buFont typeface="+mj-lt"/>
              <a:buAutoNum type="arabicPeriod"/>
            </a:pPr>
            <a:r>
              <a:rPr lang="en-US" dirty="0" smtClean="0"/>
              <a:t>Copy of the Certified Renovator’s Certificate (RRP Certificate)</a:t>
            </a:r>
          </a:p>
          <a:p>
            <a:pPr marL="971550" lvl="1" indent="-514350">
              <a:buFont typeface="+mj-lt"/>
              <a:buAutoNum type="arabicPeriod"/>
            </a:pPr>
            <a:r>
              <a:rPr lang="en-US" dirty="0" smtClean="0"/>
              <a:t>Copy of the signed pre-renovation education form confirming receipt of the lead hazard information packet.</a:t>
            </a:r>
          </a:p>
          <a:p>
            <a:pPr marL="971550" lvl="1" indent="-514350">
              <a:buFont typeface="+mj-lt"/>
              <a:buAutoNum type="arabicPeriod"/>
            </a:pPr>
            <a:r>
              <a:rPr lang="en-US" dirty="0" smtClean="0"/>
              <a:t>Copy of the clearance report after all work is completed and cleared.</a:t>
            </a:r>
          </a:p>
          <a:p>
            <a:pPr marL="971550" lvl="1" indent="-514350">
              <a:buNone/>
            </a:pPr>
            <a:endParaRPr lang="en-US" dirty="0"/>
          </a:p>
        </p:txBody>
      </p:sp>
      <p:sp>
        <p:nvSpPr>
          <p:cNvPr id="4" name="TextBox 3"/>
          <p:cNvSpPr txBox="1"/>
          <p:nvPr/>
        </p:nvSpPr>
        <p:spPr>
          <a:xfrm>
            <a:off x="4495800" y="6324600"/>
            <a:ext cx="4191000" cy="369332"/>
          </a:xfrm>
          <a:prstGeom prst="rect">
            <a:avLst/>
          </a:prstGeom>
          <a:noFill/>
        </p:spPr>
        <p:txBody>
          <a:bodyPr wrap="square" rtlCol="0">
            <a:spAutoFit/>
          </a:bodyPr>
          <a:lstStyle/>
          <a:p>
            <a:r>
              <a:rPr lang="en-US" dirty="0" smtClean="0"/>
              <a:t>Clyde Elkins 330-376-9853</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95400"/>
            <a:ext cx="8305800" cy="2286000"/>
          </a:xfrm>
        </p:spPr>
        <p:txBody>
          <a:bodyPr>
            <a:normAutofit/>
          </a:bodyPr>
          <a:lstStyle/>
          <a:p>
            <a:r>
              <a:rPr lang="en-US" sz="1800" dirty="0"/>
              <a:t>In an effort to avoid a lead based paint assessment, housing providers must use caution regarding the advertising of their properties. Refusing to rent, implementing different terms/conditions, or making discouraging comments on the basis of family status (households with individuals under the age of 18, women who are pregnant, and persons who are in the process of obtaining custody of individuals under the age of 18) can be seen as discrimination under the Fair Housing Act.</a:t>
            </a:r>
            <a:br>
              <a:rPr lang="en-US" sz="1800" dirty="0"/>
            </a:br>
            <a:endParaRPr lang="en-US" sz="1800" u="sng" dirty="0">
              <a:solidFill>
                <a:srgbClr val="FF0000"/>
              </a:solidFill>
            </a:endParaRPr>
          </a:p>
        </p:txBody>
      </p:sp>
      <p:sp>
        <p:nvSpPr>
          <p:cNvPr id="4" name="TextBox 3"/>
          <p:cNvSpPr txBox="1"/>
          <p:nvPr/>
        </p:nvSpPr>
        <p:spPr>
          <a:xfrm>
            <a:off x="5257800" y="6324600"/>
            <a:ext cx="3429000" cy="369332"/>
          </a:xfrm>
          <a:prstGeom prst="rect">
            <a:avLst/>
          </a:prstGeom>
          <a:noFill/>
        </p:spPr>
        <p:txBody>
          <a:bodyPr wrap="square" rtlCol="0">
            <a:spAutoFit/>
          </a:bodyPr>
          <a:lstStyle/>
          <a:p>
            <a:r>
              <a:rPr lang="en-US" dirty="0" smtClean="0"/>
              <a:t>Clyde Elkins 330-376-9853</a:t>
            </a:r>
            <a:endParaRPr lang="en-US" dirty="0"/>
          </a:p>
        </p:txBody>
      </p:sp>
      <p:sp>
        <p:nvSpPr>
          <p:cNvPr id="5" name="Rectangle 4"/>
          <p:cNvSpPr/>
          <p:nvPr/>
        </p:nvSpPr>
        <p:spPr>
          <a:xfrm>
            <a:off x="1066800" y="685800"/>
            <a:ext cx="7391400" cy="830997"/>
          </a:xfrm>
          <a:prstGeom prst="rect">
            <a:avLst/>
          </a:prstGeom>
        </p:spPr>
        <p:txBody>
          <a:bodyPr wrap="square">
            <a:spAutoFit/>
          </a:bodyPr>
          <a:lstStyle/>
          <a:p>
            <a:pPr algn="ctr"/>
            <a:r>
              <a:rPr lang="en-US" sz="2400" dirty="0"/>
              <a:t>There are no exceptions to these regulations, </a:t>
            </a:r>
            <a:br>
              <a:rPr lang="en-US" sz="2400" dirty="0"/>
            </a:br>
            <a:endParaRPr lang="en-US" sz="2400" dirty="0"/>
          </a:p>
        </p:txBody>
      </p:sp>
      <p:pic>
        <p:nvPicPr>
          <p:cNvPr id="6" name="Picture 5" descr="23 Things Cambridge: Thing 19 - Marketing with social media"/>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400" y="3581400"/>
            <a:ext cx="2500745" cy="2417387"/>
          </a:xfrm>
          <a:prstGeom prst="rect">
            <a:avLst/>
          </a:prstGeom>
          <a:effectLst>
            <a:glow rad="127000">
              <a:srgbClr val="E6E6E6"/>
            </a:glow>
            <a:reflection stA="2000" endPos="65000" dist="50800" dir="5400000" sy="-100000" algn="bl" rotWithShape="0"/>
          </a:effectLst>
        </p:spPr>
      </p:pic>
      <p:sp>
        <p:nvSpPr>
          <p:cNvPr id="7" name="TextBox 6"/>
          <p:cNvSpPr txBox="1"/>
          <p:nvPr/>
        </p:nvSpPr>
        <p:spPr>
          <a:xfrm>
            <a:off x="3505200" y="3413464"/>
            <a:ext cx="5105400" cy="2585323"/>
          </a:xfrm>
          <a:prstGeom prst="rect">
            <a:avLst/>
          </a:prstGeom>
          <a:noFill/>
          <a:ln>
            <a:solidFill>
              <a:schemeClr val="accent1"/>
            </a:solidFill>
          </a:ln>
        </p:spPr>
        <p:txBody>
          <a:bodyPr wrap="square" rtlCol="0">
            <a:spAutoFit/>
          </a:bodyPr>
          <a:lstStyle/>
          <a:p>
            <a:r>
              <a:rPr lang="en-US" sz="5400" b="1" dirty="0" smtClean="0">
                <a:ln w="22225">
                  <a:solidFill>
                    <a:schemeClr val="accent2"/>
                  </a:solidFill>
                  <a:prstDash val="solid"/>
                </a:ln>
                <a:solidFill>
                  <a:srgbClr val="FF0000"/>
                </a:solidFill>
              </a:rPr>
              <a:t>NO</a:t>
            </a:r>
            <a:r>
              <a:rPr lang="en-US" sz="5400" b="1" dirty="0" smtClean="0">
                <a:ln w="22225">
                  <a:solidFill>
                    <a:schemeClr val="accent2"/>
                  </a:solidFill>
                  <a:prstDash val="solid"/>
                </a:ln>
                <a:solidFill>
                  <a:schemeClr val="accent2">
                    <a:lumMod val="40000"/>
                    <a:lumOff val="60000"/>
                  </a:schemeClr>
                </a:solidFill>
              </a:rPr>
              <a:t> </a:t>
            </a:r>
            <a:r>
              <a:rPr lang="en-US" sz="5400" b="1" dirty="0" smtClean="0">
                <a:ln w="22225">
                  <a:solidFill>
                    <a:schemeClr val="accent2"/>
                  </a:solidFill>
                  <a:prstDash val="solid"/>
                </a:ln>
                <a:solidFill>
                  <a:srgbClr val="FF0000"/>
                </a:solidFill>
              </a:rPr>
              <a:t>DEFECTIVE PAINT</a:t>
            </a:r>
            <a:endParaRPr lang="en-US" sz="5400" b="1" dirty="0">
              <a:ln w="22225">
                <a:solidFill>
                  <a:schemeClr val="accent2"/>
                </a:solidFill>
                <a:prstDash val="solid"/>
              </a:ln>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856488"/>
          </a:xfrm>
        </p:spPr>
        <p:txBody>
          <a:bodyPr>
            <a:normAutofit/>
          </a:bodyPr>
          <a:lstStyle/>
          <a:p>
            <a:r>
              <a:rPr lang="en-US" sz="4800" dirty="0" smtClean="0"/>
              <a:t>Abatement</a:t>
            </a:r>
            <a:endParaRPr lang="en-US" sz="4400" dirty="0"/>
          </a:p>
        </p:txBody>
      </p:sp>
      <p:sp>
        <p:nvSpPr>
          <p:cNvPr id="3" name="Content Placeholder 2"/>
          <p:cNvSpPr>
            <a:spLocks noGrp="1"/>
          </p:cNvSpPr>
          <p:nvPr>
            <p:ph sz="half" idx="1"/>
          </p:nvPr>
        </p:nvSpPr>
        <p:spPr>
          <a:xfrm>
            <a:off x="1447800" y="1022574"/>
            <a:ext cx="2965632" cy="3437560"/>
          </a:xfrm>
        </p:spPr>
        <p:txBody>
          <a:bodyPr>
            <a:noAutofit/>
          </a:bodyPr>
          <a:lstStyle/>
          <a:p>
            <a:r>
              <a:rPr lang="en-US" sz="1200" dirty="0" smtClean="0"/>
              <a:t>What is abatement?</a:t>
            </a:r>
          </a:p>
          <a:p>
            <a:pPr lvl="1"/>
            <a:r>
              <a:rPr lang="en-US" sz="1200" dirty="0" smtClean="0"/>
              <a:t>No Housing Assistance Payment (HAP)</a:t>
            </a:r>
          </a:p>
          <a:p>
            <a:pPr lvl="1"/>
            <a:r>
              <a:rPr lang="en-US" sz="1200" dirty="0" smtClean="0"/>
              <a:t>Non-refundable</a:t>
            </a:r>
          </a:p>
          <a:p>
            <a:pPr lvl="2"/>
            <a:r>
              <a:rPr lang="en-US" sz="1200" dirty="0" smtClean="0"/>
              <a:t>Tenants are not responsible for AMHA payment but do still need to pay their portion of rent</a:t>
            </a:r>
          </a:p>
          <a:p>
            <a:pPr lvl="1"/>
            <a:r>
              <a:rPr lang="en-US" sz="1200" dirty="0" smtClean="0"/>
              <a:t>Pro rated each day</a:t>
            </a:r>
          </a:p>
          <a:p>
            <a:r>
              <a:rPr lang="en-US" sz="1200" dirty="0" smtClean="0"/>
              <a:t>When does it occur?</a:t>
            </a:r>
          </a:p>
          <a:p>
            <a:pPr lvl="1"/>
            <a:r>
              <a:rPr lang="en-US" sz="1200" dirty="0" smtClean="0"/>
              <a:t>Non-repair of fail items during an annual or special inspection</a:t>
            </a:r>
          </a:p>
          <a:p>
            <a:pPr lvl="1"/>
            <a:r>
              <a:rPr lang="en-US" sz="1200" dirty="0" smtClean="0"/>
              <a:t>Substandard repair</a:t>
            </a:r>
          </a:p>
          <a:p>
            <a:pPr lvl="1"/>
            <a:r>
              <a:rPr lang="en-US" sz="1200" dirty="0" smtClean="0"/>
              <a:t>Begins the day following the failed inspection date</a:t>
            </a:r>
          </a:p>
        </p:txBody>
      </p:sp>
      <p:sp>
        <p:nvSpPr>
          <p:cNvPr id="4" name="Content Placeholder 3"/>
          <p:cNvSpPr>
            <a:spLocks noGrp="1"/>
          </p:cNvSpPr>
          <p:nvPr>
            <p:ph sz="half" idx="2"/>
          </p:nvPr>
        </p:nvSpPr>
        <p:spPr>
          <a:xfrm>
            <a:off x="4724400" y="1051150"/>
            <a:ext cx="2965424" cy="3437559"/>
          </a:xfrm>
        </p:spPr>
        <p:txBody>
          <a:bodyPr>
            <a:noAutofit/>
          </a:bodyPr>
          <a:lstStyle/>
          <a:p>
            <a:r>
              <a:rPr lang="en-US" sz="1400" dirty="0" smtClean="0"/>
              <a:t>How to minimize abatement?</a:t>
            </a:r>
          </a:p>
          <a:p>
            <a:pPr lvl="1"/>
            <a:r>
              <a:rPr lang="en-US" sz="1400" dirty="0" smtClean="0"/>
              <a:t>Complete repairs</a:t>
            </a:r>
          </a:p>
          <a:p>
            <a:pPr lvl="1"/>
            <a:r>
              <a:rPr lang="en-US" sz="1400" dirty="0" smtClean="0"/>
              <a:t>Call as soon as repairs are </a:t>
            </a:r>
            <a:r>
              <a:rPr lang="en-US" sz="1400" u="sng" dirty="0" smtClean="0"/>
              <a:t>completed</a:t>
            </a:r>
          </a:p>
          <a:p>
            <a:pPr lvl="2"/>
            <a:r>
              <a:rPr lang="en-US" sz="1400" dirty="0" smtClean="0"/>
              <a:t>We will re-inspect within 5 days of your call</a:t>
            </a:r>
          </a:p>
          <a:p>
            <a:pPr lvl="1"/>
            <a:r>
              <a:rPr lang="en-US" sz="1400" dirty="0" smtClean="0"/>
              <a:t>Call and ask questions if you do not understand the fail item</a:t>
            </a:r>
          </a:p>
          <a:p>
            <a:pPr lvl="1"/>
            <a:r>
              <a:rPr lang="en-US" sz="1400" dirty="0" smtClean="0"/>
              <a:t>Don’t assume tenant will be there for you</a:t>
            </a:r>
          </a:p>
        </p:txBody>
      </p:sp>
      <p:sp>
        <p:nvSpPr>
          <p:cNvPr id="5" name="TextBox 4"/>
          <p:cNvSpPr txBox="1"/>
          <p:nvPr/>
        </p:nvSpPr>
        <p:spPr>
          <a:xfrm>
            <a:off x="5029200" y="6324600"/>
            <a:ext cx="3657600" cy="369332"/>
          </a:xfrm>
          <a:prstGeom prst="rect">
            <a:avLst/>
          </a:prstGeom>
          <a:noFill/>
        </p:spPr>
        <p:txBody>
          <a:bodyPr wrap="square" rtlCol="0">
            <a:spAutoFit/>
          </a:bodyPr>
          <a:lstStyle/>
          <a:p>
            <a:r>
              <a:rPr lang="en-US" dirty="0" smtClean="0"/>
              <a:t>Clyde Elkins 330-376-9853</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00090"/>
            <a:ext cx="6251303" cy="414310"/>
          </a:xfrm>
        </p:spPr>
        <p:txBody>
          <a:bodyPr>
            <a:normAutofit fontScale="90000"/>
          </a:bodyPr>
          <a:lstStyle/>
          <a:p>
            <a:pPr algn="ctr"/>
            <a:r>
              <a:rPr lang="en-US" dirty="0" smtClean="0"/>
              <a:t>UPCS - V</a:t>
            </a:r>
            <a:endParaRPr lang="en-US" dirty="0"/>
          </a:p>
        </p:txBody>
      </p:sp>
      <p:sp>
        <p:nvSpPr>
          <p:cNvPr id="3" name="Content Placeholder 2"/>
          <p:cNvSpPr>
            <a:spLocks noGrp="1"/>
          </p:cNvSpPr>
          <p:nvPr>
            <p:ph sz="half" idx="1"/>
          </p:nvPr>
        </p:nvSpPr>
        <p:spPr>
          <a:xfrm>
            <a:off x="533400" y="1481620"/>
            <a:ext cx="2965632" cy="4690580"/>
          </a:xfrm>
        </p:spPr>
        <p:txBody>
          <a:bodyPr>
            <a:normAutofit/>
          </a:bodyPr>
          <a:lstStyle/>
          <a:p>
            <a:r>
              <a:rPr lang="en-US" dirty="0" smtClean="0"/>
              <a:t>HUD began UPCS-V demonstration in August 2016.</a:t>
            </a:r>
          </a:p>
          <a:p>
            <a:r>
              <a:rPr lang="en-US" dirty="0" smtClean="0"/>
              <a:t>AMHA began participation in May, 2018</a:t>
            </a:r>
          </a:p>
          <a:p>
            <a:r>
              <a:rPr lang="en-US" dirty="0" smtClean="0"/>
              <a:t>Demonstration has been extended for two more years.</a:t>
            </a:r>
          </a:p>
          <a:p>
            <a:r>
              <a:rPr lang="en-US" dirty="0" smtClean="0"/>
              <a:t>Overall Pass rates currently 70%; 2018 54%</a:t>
            </a:r>
          </a:p>
          <a:p>
            <a:r>
              <a:rPr lang="en-US" dirty="0" smtClean="0"/>
              <a:t>Immediate results on HUD site.</a:t>
            </a:r>
          </a:p>
          <a:p>
            <a:endParaRPr lang="en-US" dirty="0" smtClean="0"/>
          </a:p>
          <a:p>
            <a:endParaRPr lang="en-US" dirty="0"/>
          </a:p>
        </p:txBody>
      </p:sp>
      <p:sp>
        <p:nvSpPr>
          <p:cNvPr id="4" name="Content Placeholder 3"/>
          <p:cNvSpPr>
            <a:spLocks noGrp="1"/>
          </p:cNvSpPr>
          <p:nvPr>
            <p:ph sz="half" idx="2"/>
          </p:nvPr>
        </p:nvSpPr>
        <p:spPr>
          <a:xfrm>
            <a:off x="3950063" y="1481620"/>
            <a:ext cx="3749040" cy="4004780"/>
          </a:xfrm>
        </p:spPr>
        <p:txBody>
          <a:bodyPr>
            <a:normAutofit/>
          </a:bodyPr>
          <a:lstStyle/>
          <a:p>
            <a:r>
              <a:rPr lang="en-US" dirty="0" smtClean="0"/>
              <a:t>Decision Tree software</a:t>
            </a:r>
          </a:p>
          <a:p>
            <a:r>
              <a:rPr lang="en-US" dirty="0" smtClean="0"/>
              <a:t>Higher Quality, more consistent and accurate inspections.</a:t>
            </a:r>
          </a:p>
          <a:p>
            <a:r>
              <a:rPr lang="en-US" dirty="0" smtClean="0"/>
              <a:t>Detailed record of unit condition</a:t>
            </a:r>
          </a:p>
          <a:p>
            <a:r>
              <a:rPr lang="en-US" dirty="0" smtClean="0"/>
              <a:t>Consistent Inspections</a:t>
            </a:r>
          </a:p>
          <a:p>
            <a:r>
              <a:rPr lang="en-US" dirty="0" smtClean="0"/>
              <a:t>2018 AMHA inspections were #1 in the country for accuracy.</a:t>
            </a:r>
            <a:endParaRPr lang="en-US" dirty="0"/>
          </a:p>
        </p:txBody>
      </p:sp>
      <p:sp>
        <p:nvSpPr>
          <p:cNvPr id="5" name="TextBox 4"/>
          <p:cNvSpPr txBox="1"/>
          <p:nvPr/>
        </p:nvSpPr>
        <p:spPr>
          <a:xfrm>
            <a:off x="5029200" y="6324600"/>
            <a:ext cx="3657600" cy="369332"/>
          </a:xfrm>
          <a:prstGeom prst="rect">
            <a:avLst/>
          </a:prstGeom>
          <a:noFill/>
        </p:spPr>
        <p:txBody>
          <a:bodyPr wrap="square" rtlCol="0">
            <a:spAutoFit/>
          </a:bodyPr>
          <a:lstStyle/>
          <a:p>
            <a:r>
              <a:rPr lang="en-US" dirty="0" smtClean="0"/>
              <a:t>Clyde Elkins 330-376-9853</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New UPCS-V</a:t>
            </a:r>
            <a:endParaRPr lang="en-US" sz="4000" dirty="0"/>
          </a:p>
        </p:txBody>
      </p:sp>
      <p:sp>
        <p:nvSpPr>
          <p:cNvPr id="3" name="Content Placeholder 2"/>
          <p:cNvSpPr>
            <a:spLocks noGrp="1"/>
          </p:cNvSpPr>
          <p:nvPr>
            <p:ph sz="half" idx="1"/>
          </p:nvPr>
        </p:nvSpPr>
        <p:spPr>
          <a:xfrm>
            <a:off x="762000" y="1447800"/>
            <a:ext cx="3647123" cy="4003696"/>
          </a:xfrm>
        </p:spPr>
        <p:txBody>
          <a:bodyPr>
            <a:normAutofit fontScale="92500" lnSpcReduction="10000"/>
          </a:bodyPr>
          <a:lstStyle/>
          <a:p>
            <a:r>
              <a:rPr lang="en-US" dirty="0" smtClean="0"/>
              <a:t>CARBON MONOXIDE DETECTORS ARE NOW </a:t>
            </a:r>
            <a:r>
              <a:rPr lang="en-US" dirty="0" smtClean="0">
                <a:solidFill>
                  <a:srgbClr val="00B050"/>
                </a:solidFill>
              </a:rPr>
              <a:t>REQUIRED</a:t>
            </a:r>
            <a:r>
              <a:rPr lang="en-US" dirty="0" smtClean="0"/>
              <a:t> IN ALL UNIT WITH GAS APPLIANCES, FURNACES, HOT WATER TANKS OR ATTACHED GARAGES</a:t>
            </a:r>
          </a:p>
          <a:p>
            <a:r>
              <a:rPr lang="en-US" dirty="0" smtClean="0"/>
              <a:t>Landlords are not permitted to store </a:t>
            </a:r>
            <a:r>
              <a:rPr lang="en-US" u="sng" dirty="0" smtClean="0">
                <a:solidFill>
                  <a:srgbClr val="FF0000"/>
                </a:solidFill>
              </a:rPr>
              <a:t>ANY</a:t>
            </a:r>
            <a:r>
              <a:rPr lang="en-US" dirty="0" smtClean="0"/>
              <a:t> items on the property including basements and garages.</a:t>
            </a:r>
          </a:p>
          <a:p>
            <a:r>
              <a:rPr lang="en-US" dirty="0" smtClean="0"/>
              <a:t>No weather deferral items</a:t>
            </a:r>
          </a:p>
          <a:p>
            <a:r>
              <a:rPr lang="en-US" dirty="0" smtClean="0"/>
              <a:t>Extensions only granted for major repairs when requested in writing at least 24 hours in advance of inspection.</a:t>
            </a:r>
          </a:p>
          <a:p>
            <a:endParaRPr lang="en-US" dirty="0"/>
          </a:p>
        </p:txBody>
      </p:sp>
      <p:sp>
        <p:nvSpPr>
          <p:cNvPr id="4" name="Content Placeholder 3"/>
          <p:cNvSpPr>
            <a:spLocks noGrp="1"/>
          </p:cNvSpPr>
          <p:nvPr>
            <p:ph sz="half" idx="2"/>
          </p:nvPr>
        </p:nvSpPr>
        <p:spPr>
          <a:xfrm>
            <a:off x="4409123" y="1447800"/>
            <a:ext cx="3088110" cy="4446909"/>
          </a:xfrm>
        </p:spPr>
        <p:txBody>
          <a:bodyPr>
            <a:normAutofit fontScale="92500" lnSpcReduction="10000"/>
          </a:bodyPr>
          <a:lstStyle/>
          <a:p>
            <a:r>
              <a:rPr lang="en-US" dirty="0" smtClean="0"/>
              <a:t>During move in inspections if the conditions call for a Risk Assessment the landlord only has 30 days to complete the assessment and any related repairs before the RTA is cancelled.</a:t>
            </a:r>
          </a:p>
          <a:p>
            <a:r>
              <a:rPr lang="en-US" dirty="0" smtClean="0"/>
              <a:t>For a 24 hour inspection the responsible party must allow entry for re-inspection.</a:t>
            </a:r>
            <a:endParaRPr lang="en-US" dirty="0"/>
          </a:p>
        </p:txBody>
      </p:sp>
      <p:sp>
        <p:nvSpPr>
          <p:cNvPr id="5" name="TextBox 4"/>
          <p:cNvSpPr txBox="1"/>
          <p:nvPr/>
        </p:nvSpPr>
        <p:spPr>
          <a:xfrm>
            <a:off x="5029200" y="6324600"/>
            <a:ext cx="3657600" cy="369332"/>
          </a:xfrm>
          <a:prstGeom prst="rect">
            <a:avLst/>
          </a:prstGeom>
          <a:noFill/>
        </p:spPr>
        <p:txBody>
          <a:bodyPr wrap="square" rtlCol="0">
            <a:spAutoFit/>
          </a:bodyPr>
          <a:lstStyle/>
          <a:p>
            <a:r>
              <a:rPr lang="en-US" dirty="0" smtClean="0"/>
              <a:t>Clyde Elkins 330-376-9853</a:t>
            </a:r>
            <a:endParaRPr lang="en-US" dirty="0"/>
          </a:p>
        </p:txBody>
      </p:sp>
    </p:spTree>
    <p:extLst>
      <p:ext uri="{BB962C8B-B14F-4D97-AF65-F5344CB8AC3E}">
        <p14:creationId xmlns:p14="http://schemas.microsoft.com/office/powerpoint/2010/main" val="3258900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 Tenant</a:t>
            </a:r>
            <a:endParaRPr lang="en-US" dirty="0"/>
          </a:p>
        </p:txBody>
      </p:sp>
      <p:sp>
        <p:nvSpPr>
          <p:cNvPr id="3" name="Content Placeholder 2"/>
          <p:cNvSpPr>
            <a:spLocks noGrp="1"/>
          </p:cNvSpPr>
          <p:nvPr>
            <p:ph idx="1"/>
          </p:nvPr>
        </p:nvSpPr>
        <p:spPr/>
        <p:txBody>
          <a:bodyPr>
            <a:normAutofit/>
          </a:bodyPr>
          <a:lstStyle/>
          <a:p>
            <a:r>
              <a:rPr lang="en-US" dirty="0" smtClean="0"/>
              <a:t>350-650 voucher holders looking for a unit at any time</a:t>
            </a:r>
          </a:p>
          <a:p>
            <a:pPr lvl="1"/>
            <a:r>
              <a:rPr lang="en-US" dirty="0" smtClean="0"/>
              <a:t>Currently about 600 voucher holders</a:t>
            </a:r>
          </a:p>
          <a:p>
            <a:pPr lvl="1"/>
            <a:r>
              <a:rPr lang="en-US" dirty="0" smtClean="0"/>
              <a:t>Please do not hold RTA’s if you are not ready.  RTA’s will not be accepted after the expiration date.</a:t>
            </a:r>
          </a:p>
          <a:p>
            <a:r>
              <a:rPr lang="en-US" dirty="0" smtClean="0"/>
              <a:t>AMHA completes a criminal background check</a:t>
            </a:r>
          </a:p>
          <a:p>
            <a:pPr lvl="1"/>
            <a:r>
              <a:rPr lang="en-US" dirty="0" smtClean="0"/>
              <a:t>3 year timeframe</a:t>
            </a:r>
          </a:p>
          <a:p>
            <a:r>
              <a:rPr lang="en-US" dirty="0" smtClean="0"/>
              <a:t>3 Types of RTAs</a:t>
            </a:r>
          </a:p>
          <a:p>
            <a:pPr marL="850392" lvl="1" indent="-457200">
              <a:buFont typeface="+mj-lt"/>
              <a:buAutoNum type="arabicPeriod"/>
            </a:pPr>
            <a:r>
              <a:rPr lang="en-US" dirty="0" smtClean="0"/>
              <a:t>New to program (white)</a:t>
            </a:r>
          </a:p>
          <a:p>
            <a:pPr marL="850392" lvl="1" indent="-457200">
              <a:buFont typeface="+mj-lt"/>
              <a:buAutoNum type="arabicPeriod"/>
            </a:pPr>
            <a:r>
              <a:rPr lang="en-US" dirty="0" smtClean="0"/>
              <a:t>Transferring housing (gold)</a:t>
            </a:r>
          </a:p>
          <a:p>
            <a:pPr marL="850392" lvl="1" indent="-457200">
              <a:buFont typeface="+mj-lt"/>
              <a:buAutoNum type="arabicPeriod"/>
            </a:pPr>
            <a:r>
              <a:rPr lang="en-US" dirty="0" smtClean="0"/>
              <a:t>New to county (blue)</a:t>
            </a:r>
          </a:p>
          <a:p>
            <a:endParaRPr lang="en-US" dirty="0"/>
          </a:p>
        </p:txBody>
      </p:sp>
      <p:sp>
        <p:nvSpPr>
          <p:cNvPr id="4" name="TextBox 3"/>
          <p:cNvSpPr txBox="1"/>
          <p:nvPr/>
        </p:nvSpPr>
        <p:spPr>
          <a:xfrm>
            <a:off x="5105400" y="6172200"/>
            <a:ext cx="3581400" cy="369332"/>
          </a:xfrm>
          <a:prstGeom prst="rect">
            <a:avLst/>
          </a:prstGeom>
          <a:noFill/>
        </p:spPr>
        <p:txBody>
          <a:bodyPr wrap="square" rtlCol="0">
            <a:spAutoFit/>
          </a:bodyPr>
          <a:lstStyle/>
          <a:p>
            <a:r>
              <a:rPr lang="en-US" dirty="0" smtClean="0"/>
              <a:t>Christyne Mullins, 330-376-9458</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Continued Assistance</a:t>
            </a:r>
            <a:endParaRPr lang="en-US"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43712"/>
          </a:xfrm>
        </p:spPr>
        <p:txBody>
          <a:bodyPr>
            <a:noAutofit/>
          </a:bodyPr>
          <a:lstStyle/>
          <a:p>
            <a:r>
              <a:rPr lang="en-US" sz="3600" dirty="0" smtClean="0"/>
              <a:t>Annual Reexaminations &amp; Income Changes</a:t>
            </a:r>
            <a:endParaRPr lang="en-US" sz="3600" dirty="0"/>
          </a:p>
        </p:txBody>
      </p:sp>
      <p:sp>
        <p:nvSpPr>
          <p:cNvPr id="3" name="Content Placeholder 2"/>
          <p:cNvSpPr>
            <a:spLocks noGrp="1"/>
          </p:cNvSpPr>
          <p:nvPr>
            <p:ph idx="1"/>
          </p:nvPr>
        </p:nvSpPr>
        <p:spPr/>
        <p:txBody>
          <a:bodyPr>
            <a:normAutofit/>
          </a:bodyPr>
          <a:lstStyle/>
          <a:p>
            <a:r>
              <a:rPr lang="en-US" dirty="0" smtClean="0"/>
              <a:t>Annually, all clients must have their income reviewed and their rental portions re-determined</a:t>
            </a:r>
          </a:p>
          <a:p>
            <a:r>
              <a:rPr lang="en-US" dirty="0" smtClean="0"/>
              <a:t>Amendment letters will be sent any time the client’s portion changes</a:t>
            </a:r>
          </a:p>
          <a:p>
            <a:r>
              <a:rPr lang="en-US" dirty="0" smtClean="0"/>
              <a:t>Income changes may result in a retroactive payment to the owner, for example:</a:t>
            </a:r>
          </a:p>
          <a:p>
            <a:pPr lvl="2"/>
            <a:r>
              <a:rPr lang="en-US" dirty="0" smtClean="0"/>
              <a:t>November 15</a:t>
            </a:r>
            <a:r>
              <a:rPr lang="en-US" baseline="30000" dirty="0" smtClean="0"/>
              <a:t>th</a:t>
            </a:r>
            <a:r>
              <a:rPr lang="en-US" dirty="0" smtClean="0"/>
              <a:t>  a client reports they lost their job.  AMHA processes the change January 4</a:t>
            </a:r>
            <a:r>
              <a:rPr lang="en-US" baseline="30000" dirty="0" smtClean="0"/>
              <a:t>th</a:t>
            </a:r>
            <a:r>
              <a:rPr lang="en-US" dirty="0" smtClean="0"/>
              <a:t> to reduce the client rent from $200 to $100, effective December 1.  AMHA will pay the owner the $100 difference at the next check cycle.</a:t>
            </a:r>
          </a:p>
          <a:p>
            <a:pPr lvl="2"/>
            <a:r>
              <a:rPr lang="en-US" dirty="0" smtClean="0"/>
              <a:t>The amendment letter will state that the owner must reimburse or credit the resident due to the overpayment of rent.</a:t>
            </a:r>
          </a:p>
          <a:p>
            <a:endParaRPr lang="en-US" dirty="0"/>
          </a:p>
        </p:txBody>
      </p:sp>
      <p:sp>
        <p:nvSpPr>
          <p:cNvPr id="4" name="TextBox 3"/>
          <p:cNvSpPr txBox="1"/>
          <p:nvPr/>
        </p:nvSpPr>
        <p:spPr>
          <a:xfrm>
            <a:off x="4495800" y="6324600"/>
            <a:ext cx="4191000" cy="369332"/>
          </a:xfrm>
          <a:prstGeom prst="rect">
            <a:avLst/>
          </a:prstGeom>
          <a:noFill/>
        </p:spPr>
        <p:txBody>
          <a:bodyPr wrap="square" rtlCol="0">
            <a:spAutoFit/>
          </a:bodyPr>
          <a:lstStyle/>
          <a:p>
            <a:r>
              <a:rPr lang="en-US" dirty="0" smtClean="0"/>
              <a:t>Kathy Patton 330-376-9366</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Additions to the Household</a:t>
            </a:r>
            <a:endParaRPr lang="en-US" dirty="0"/>
          </a:p>
        </p:txBody>
      </p:sp>
      <p:sp>
        <p:nvSpPr>
          <p:cNvPr id="3" name="Content Placeholder 2"/>
          <p:cNvSpPr>
            <a:spLocks noGrp="1"/>
          </p:cNvSpPr>
          <p:nvPr>
            <p:ph idx="1"/>
          </p:nvPr>
        </p:nvSpPr>
        <p:spPr/>
        <p:txBody>
          <a:bodyPr>
            <a:normAutofit/>
          </a:bodyPr>
          <a:lstStyle/>
          <a:p>
            <a:r>
              <a:rPr lang="en-US" dirty="0" smtClean="0"/>
              <a:t>Adults added to the household are required to complete a criminal background check and the client must submit an approval letter from the owner before we will add them to the household</a:t>
            </a:r>
          </a:p>
          <a:p>
            <a:r>
              <a:rPr lang="en-US" dirty="0" smtClean="0"/>
              <a:t>Unauthorized persons</a:t>
            </a:r>
          </a:p>
          <a:p>
            <a:pPr lvl="1"/>
            <a:r>
              <a:rPr lang="en-US" dirty="0" smtClean="0"/>
              <a:t>Persons living in the unit that are not on the lease</a:t>
            </a:r>
          </a:p>
          <a:p>
            <a:pPr lvl="1"/>
            <a:r>
              <a:rPr lang="en-US" dirty="0" smtClean="0"/>
              <a:t>May receive a letter about a possible unauthorized person or an investigation</a:t>
            </a:r>
            <a:endParaRPr lang="en-US" dirty="0"/>
          </a:p>
        </p:txBody>
      </p:sp>
      <p:sp>
        <p:nvSpPr>
          <p:cNvPr id="4" name="TextBox 3"/>
          <p:cNvSpPr txBox="1"/>
          <p:nvPr/>
        </p:nvSpPr>
        <p:spPr>
          <a:xfrm>
            <a:off x="5486400" y="6324600"/>
            <a:ext cx="3200400" cy="369332"/>
          </a:xfrm>
          <a:prstGeom prst="rect">
            <a:avLst/>
          </a:prstGeom>
          <a:noFill/>
        </p:spPr>
        <p:txBody>
          <a:bodyPr wrap="square" rtlCol="0">
            <a:spAutoFit/>
          </a:bodyPr>
          <a:lstStyle/>
          <a:p>
            <a:r>
              <a:rPr lang="en-US" dirty="0" err="1" smtClean="0"/>
              <a:t>Shary</a:t>
            </a:r>
            <a:r>
              <a:rPr lang="en-US" dirty="0" smtClean="0"/>
              <a:t> Page, 330-376-9453</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Lease violations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a resident is violating the terms of the lease, owners are required to take action</a:t>
            </a:r>
          </a:p>
          <a:p>
            <a:r>
              <a:rPr lang="en-US" dirty="0" smtClean="0"/>
              <a:t>AMHA is not a party to the lease and therefore is only able to take action against a resident if the landlord takes action against the resident</a:t>
            </a:r>
          </a:p>
          <a:p>
            <a:pPr lvl="1"/>
            <a:r>
              <a:rPr lang="en-US" dirty="0" smtClean="0"/>
              <a:t>For example:</a:t>
            </a:r>
          </a:p>
          <a:p>
            <a:pPr lvl="2"/>
            <a:r>
              <a:rPr lang="en-US" dirty="0" smtClean="0"/>
              <a:t>If a resident causes damage to the unit, non-payment of rent, or other violations of the lease, AMHA will take no action unless the owner provides proof of eviction or a judgment against the resident</a:t>
            </a:r>
          </a:p>
          <a:p>
            <a:pPr lvl="2"/>
            <a:r>
              <a:rPr lang="en-US" dirty="0" smtClean="0"/>
              <a:t>If that happens, we will propose cancellation of the client’s voucher</a:t>
            </a:r>
          </a:p>
          <a:p>
            <a:pPr lvl="2"/>
            <a:r>
              <a:rPr lang="en-US" dirty="0" smtClean="0"/>
              <a:t>If the owner does nothing, the resident will retain their voucher</a:t>
            </a:r>
          </a:p>
          <a:p>
            <a:pPr lvl="2"/>
            <a:r>
              <a:rPr lang="en-US" dirty="0" smtClean="0"/>
              <a:t>Please submit a copy of any documentation given to the tenant as a result of a lease violation to the Continued Assistant Supervisor</a:t>
            </a:r>
          </a:p>
        </p:txBody>
      </p:sp>
      <p:sp>
        <p:nvSpPr>
          <p:cNvPr id="4" name="TextBox 3"/>
          <p:cNvSpPr txBox="1"/>
          <p:nvPr/>
        </p:nvSpPr>
        <p:spPr>
          <a:xfrm>
            <a:off x="4572000" y="6324600"/>
            <a:ext cx="4114800" cy="369332"/>
          </a:xfrm>
          <a:prstGeom prst="rect">
            <a:avLst/>
          </a:prstGeom>
          <a:noFill/>
        </p:spPr>
        <p:txBody>
          <a:bodyPr wrap="square" rtlCol="0">
            <a:spAutoFit/>
          </a:bodyPr>
          <a:lstStyle/>
          <a:p>
            <a:r>
              <a:rPr lang="en-US" dirty="0" smtClean="0"/>
              <a:t>Kathy Patton 330-376-9366</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318103" cy="1049235"/>
          </a:xfrm>
        </p:spPr>
        <p:txBody>
          <a:bodyPr>
            <a:normAutofit fontScale="90000"/>
          </a:bodyPr>
          <a:lstStyle/>
          <a:p>
            <a:pPr algn="ctr"/>
            <a:r>
              <a:rPr lang="en-US" dirty="0" smtClean="0"/>
              <a:t>Violence Against Women Act</a:t>
            </a:r>
            <a:br>
              <a:rPr lang="en-US" dirty="0" smtClean="0"/>
            </a:br>
            <a:r>
              <a:rPr lang="en-US" dirty="0" smtClean="0"/>
              <a:t>(VAWA)</a:t>
            </a:r>
            <a:endParaRPr lang="en-US" dirty="0"/>
          </a:p>
        </p:txBody>
      </p:sp>
      <p:sp>
        <p:nvSpPr>
          <p:cNvPr id="3" name="Content Placeholder 2"/>
          <p:cNvSpPr>
            <a:spLocks noGrp="1"/>
          </p:cNvSpPr>
          <p:nvPr>
            <p:ph idx="1"/>
          </p:nvPr>
        </p:nvSpPr>
        <p:spPr>
          <a:xfrm>
            <a:off x="838200" y="1905000"/>
            <a:ext cx="6251303" cy="3280648"/>
          </a:xfrm>
        </p:spPr>
        <p:txBody>
          <a:bodyPr>
            <a:normAutofit lnSpcReduction="10000"/>
          </a:bodyPr>
          <a:lstStyle/>
          <a:p>
            <a:pPr>
              <a:buFont typeface="Arial" pitchFamily="34" charset="0"/>
              <a:buChar char="•"/>
            </a:pPr>
            <a:r>
              <a:rPr lang="en-US" dirty="0" smtClean="0"/>
              <a:t>All Public Housing Authorities are required to notify applicants and participants in the Housing Choice Voucher and Low Rent Public Housing programs about important protections for victims of domestic violence, dating violence, sexual assault, and stalking.</a:t>
            </a:r>
          </a:p>
          <a:p>
            <a:pPr>
              <a:buFont typeface="Arial" pitchFamily="34" charset="0"/>
              <a:buChar char="•"/>
            </a:pPr>
            <a:r>
              <a:rPr lang="en-US" dirty="0" smtClean="0"/>
              <a:t>VAWA protects qualified tenants, participants, applicants, and affiliated individuals who are victims or threatened victims of domestic violence, dating violence, sexual assault, or stalking from being denied housing assistance, evicted, or terminated from housing assistance based on acts of such violence against them.</a:t>
            </a:r>
          </a:p>
          <a:p>
            <a:endParaRPr lang="en-US" dirty="0"/>
          </a:p>
        </p:txBody>
      </p:sp>
      <p:sp>
        <p:nvSpPr>
          <p:cNvPr id="4" name="TextBox 3"/>
          <p:cNvSpPr txBox="1"/>
          <p:nvPr/>
        </p:nvSpPr>
        <p:spPr>
          <a:xfrm>
            <a:off x="5029200" y="6324600"/>
            <a:ext cx="3657600" cy="369332"/>
          </a:xfrm>
          <a:prstGeom prst="rect">
            <a:avLst/>
          </a:prstGeom>
          <a:noFill/>
        </p:spPr>
        <p:txBody>
          <a:bodyPr wrap="square" rtlCol="0">
            <a:spAutoFit/>
          </a:bodyPr>
          <a:lstStyle/>
          <a:p>
            <a:r>
              <a:rPr lang="en-US" dirty="0" smtClean="0"/>
              <a:t>Kathy Patton 330-376-9366</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838200"/>
            <a:ext cx="8229600" cy="4953000"/>
          </a:xfrm>
        </p:spPr>
        <p:txBody>
          <a:bodyPr>
            <a:normAutofit/>
          </a:bodyPr>
          <a:lstStyle/>
          <a:p>
            <a:pPr algn="ctr">
              <a:buNone/>
            </a:pPr>
            <a:endParaRPr lang="en-US" dirty="0" smtClean="0"/>
          </a:p>
          <a:p>
            <a:pPr algn="ctr">
              <a:buNone/>
            </a:pPr>
            <a:endParaRPr lang="en-US" dirty="0" smtClean="0"/>
          </a:p>
          <a:p>
            <a:pPr algn="ctr">
              <a:buNone/>
            </a:pPr>
            <a:r>
              <a:rPr lang="en-US" sz="8000" dirty="0" smtClean="0">
                <a:solidFill>
                  <a:srgbClr val="0070C0"/>
                </a:solidFill>
              </a:rPr>
              <a:t>HCVP does not offer legal advice</a:t>
            </a:r>
            <a:endParaRPr lang="en-US" sz="8000" dirty="0">
              <a:solidFill>
                <a:srgbClr val="0070C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Rent Review</a:t>
            </a:r>
            <a:endParaRPr lang="en-US" dirty="0"/>
          </a:p>
        </p:txBody>
      </p:sp>
      <p:sp>
        <p:nvSpPr>
          <p:cNvPr id="3" name="Content Placeholder 2"/>
          <p:cNvSpPr>
            <a:spLocks noGrp="1"/>
          </p:cNvSpPr>
          <p:nvPr>
            <p:ph idx="1"/>
          </p:nvPr>
        </p:nvSpPr>
        <p:spPr/>
        <p:txBody>
          <a:bodyPr>
            <a:normAutofit/>
          </a:bodyPr>
          <a:lstStyle/>
          <a:p>
            <a:r>
              <a:rPr lang="en-US" dirty="0" smtClean="0"/>
              <a:t>Rent increases cannot be granted more than once every 12 months.</a:t>
            </a:r>
          </a:p>
          <a:p>
            <a:r>
              <a:rPr lang="en-US" dirty="0" smtClean="0"/>
              <a:t>Sometimes requests for rent increases can result in rent decreases.</a:t>
            </a:r>
          </a:p>
          <a:p>
            <a:r>
              <a:rPr lang="en-US" dirty="0" smtClean="0"/>
              <a:t>Rent increase requests should be submitted 60 days prior to when they are to become effective.</a:t>
            </a:r>
          </a:p>
          <a:p>
            <a:r>
              <a:rPr lang="en-US" dirty="0" smtClean="0"/>
              <a:t>The required information is tenant name, address, and dollar  amount requested.</a:t>
            </a:r>
          </a:p>
          <a:p>
            <a:r>
              <a:rPr lang="en-US" dirty="0" smtClean="0"/>
              <a:t>All requests must be in writing to </a:t>
            </a:r>
            <a:r>
              <a:rPr lang="en-US" dirty="0" smtClean="0">
                <a:solidFill>
                  <a:srgbClr val="0070C0"/>
                </a:solidFill>
                <a:hlinkClick r:id="rId2"/>
              </a:rPr>
              <a:t>cmullins@akronhousing.org</a:t>
            </a:r>
            <a:r>
              <a:rPr lang="en-US" dirty="0" smtClean="0"/>
              <a:t> or fax to 330-374-5088.</a:t>
            </a:r>
          </a:p>
          <a:p>
            <a:endParaRPr lang="en-US" dirty="0"/>
          </a:p>
        </p:txBody>
      </p:sp>
      <p:sp>
        <p:nvSpPr>
          <p:cNvPr id="4" name="TextBox 3"/>
          <p:cNvSpPr txBox="1"/>
          <p:nvPr/>
        </p:nvSpPr>
        <p:spPr>
          <a:xfrm>
            <a:off x="5029200" y="6324600"/>
            <a:ext cx="3657600" cy="369332"/>
          </a:xfrm>
          <a:prstGeom prst="rect">
            <a:avLst/>
          </a:prstGeom>
          <a:noFill/>
        </p:spPr>
        <p:txBody>
          <a:bodyPr wrap="square" rtlCol="0">
            <a:spAutoFit/>
          </a:bodyPr>
          <a:lstStyle/>
          <a:p>
            <a:r>
              <a:rPr lang="en-US" dirty="0" smtClean="0"/>
              <a:t>Christyne Mullins, 330-376-9458</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Ownership</a:t>
            </a:r>
            <a:endParaRPr lang="en-US" dirty="0"/>
          </a:p>
        </p:txBody>
      </p:sp>
      <p:sp>
        <p:nvSpPr>
          <p:cNvPr id="3" name="Content Placeholder 2"/>
          <p:cNvSpPr>
            <a:spLocks noGrp="1"/>
          </p:cNvSpPr>
          <p:nvPr>
            <p:ph idx="1"/>
          </p:nvPr>
        </p:nvSpPr>
        <p:spPr>
          <a:xfrm>
            <a:off x="662686" y="1676400"/>
            <a:ext cx="6347714" cy="3880773"/>
          </a:xfrm>
        </p:spPr>
        <p:txBody>
          <a:bodyPr>
            <a:normAutofit lnSpcReduction="10000"/>
          </a:bodyPr>
          <a:lstStyle/>
          <a:p>
            <a:r>
              <a:rPr lang="en-US" dirty="0" smtClean="0"/>
              <a:t>Please notify the Account Specialist immediately with any changes in:</a:t>
            </a:r>
          </a:p>
          <a:p>
            <a:pPr lvl="1"/>
            <a:r>
              <a:rPr lang="en-US" dirty="0" smtClean="0"/>
              <a:t>Address</a:t>
            </a:r>
          </a:p>
          <a:p>
            <a:pPr lvl="1"/>
            <a:r>
              <a:rPr lang="en-US" dirty="0" smtClean="0"/>
              <a:t>Phone Number</a:t>
            </a:r>
          </a:p>
          <a:p>
            <a:pPr lvl="1"/>
            <a:r>
              <a:rPr lang="en-US" dirty="0" smtClean="0"/>
              <a:t>Bank Account</a:t>
            </a:r>
          </a:p>
          <a:p>
            <a:pPr lvl="1"/>
            <a:r>
              <a:rPr lang="en-US" dirty="0" smtClean="0"/>
              <a:t>Ownership</a:t>
            </a:r>
          </a:p>
          <a:p>
            <a:r>
              <a:rPr lang="en-US" dirty="0" smtClean="0"/>
              <a:t>If ownership of the unit changes, the owner must inform AMHA immediately or payment may continue to go to the previous owner</a:t>
            </a:r>
          </a:p>
          <a:p>
            <a:pPr lvl="1"/>
            <a:r>
              <a:rPr lang="en-US" dirty="0" smtClean="0"/>
              <a:t>The new owner will be paid on the next monthly HAP processing cycle following receipt of all completed paperwork</a:t>
            </a:r>
          </a:p>
        </p:txBody>
      </p:sp>
      <p:sp>
        <p:nvSpPr>
          <p:cNvPr id="4" name="TextBox 3"/>
          <p:cNvSpPr txBox="1"/>
          <p:nvPr/>
        </p:nvSpPr>
        <p:spPr>
          <a:xfrm>
            <a:off x="5334000" y="6324600"/>
            <a:ext cx="3352800" cy="369332"/>
          </a:xfrm>
          <a:prstGeom prst="rect">
            <a:avLst/>
          </a:prstGeom>
          <a:noFill/>
        </p:spPr>
        <p:txBody>
          <a:bodyPr wrap="square" rtlCol="0">
            <a:spAutoFit/>
          </a:bodyPr>
          <a:lstStyle/>
          <a:p>
            <a:r>
              <a:rPr lang="en-US" dirty="0" smtClean="0"/>
              <a:t>Elizabeth Kaisk, 330-376-7045</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381000"/>
            <a:ext cx="6347713" cy="1320800"/>
          </a:xfrm>
        </p:spPr>
        <p:txBody>
          <a:bodyPr/>
          <a:lstStyle/>
          <a:p>
            <a:r>
              <a:rPr lang="en-US" dirty="0" smtClean="0"/>
              <a:t>Moving</a:t>
            </a:r>
            <a:endParaRPr lang="en-US" dirty="0"/>
          </a:p>
        </p:txBody>
      </p:sp>
      <p:sp>
        <p:nvSpPr>
          <p:cNvPr id="3" name="Content Placeholder 2"/>
          <p:cNvSpPr>
            <a:spLocks noGrp="1"/>
          </p:cNvSpPr>
          <p:nvPr>
            <p:ph idx="1"/>
          </p:nvPr>
        </p:nvSpPr>
        <p:spPr>
          <a:xfrm>
            <a:off x="685800" y="1524000"/>
            <a:ext cx="6347714" cy="4191000"/>
          </a:xfrm>
        </p:spPr>
        <p:txBody>
          <a:bodyPr>
            <a:normAutofit/>
          </a:bodyPr>
          <a:lstStyle/>
          <a:p>
            <a:r>
              <a:rPr lang="en-US" dirty="0" smtClean="0"/>
              <a:t>After a client has lived in a unit for 1 year they are eligible to receive another voucher to move  </a:t>
            </a:r>
          </a:p>
          <a:p>
            <a:r>
              <a:rPr lang="en-US" dirty="0" smtClean="0"/>
              <a:t>In order to move, all clients must submit a Request to Move form signed off on by the owner</a:t>
            </a:r>
          </a:p>
          <a:p>
            <a:pPr lvl="1"/>
            <a:r>
              <a:rPr lang="en-US" dirty="0" smtClean="0"/>
              <a:t>Move out date on the form can be updated at any time</a:t>
            </a:r>
          </a:p>
          <a:p>
            <a:pPr lvl="2"/>
            <a:r>
              <a:rPr lang="en-US" dirty="0" smtClean="0"/>
              <a:t>It’s up to the current landlord to monitor the exact move out date</a:t>
            </a:r>
          </a:p>
          <a:p>
            <a:pPr lvl="1"/>
            <a:r>
              <a:rPr lang="en-US" dirty="0" smtClean="0"/>
              <a:t>Many clients do not choose to move after receiving a new voucher</a:t>
            </a:r>
          </a:p>
          <a:p>
            <a:pPr lvl="2"/>
            <a:r>
              <a:rPr lang="en-US" dirty="0" smtClean="0"/>
              <a:t>About 50% do not use their vouchers</a:t>
            </a:r>
          </a:p>
          <a:p>
            <a:endParaRPr lang="en-US" dirty="0"/>
          </a:p>
        </p:txBody>
      </p:sp>
      <p:sp>
        <p:nvSpPr>
          <p:cNvPr id="4" name="TextBox 3"/>
          <p:cNvSpPr txBox="1"/>
          <p:nvPr/>
        </p:nvSpPr>
        <p:spPr>
          <a:xfrm>
            <a:off x="5029200" y="6324600"/>
            <a:ext cx="3657600" cy="369332"/>
          </a:xfrm>
          <a:prstGeom prst="rect">
            <a:avLst/>
          </a:prstGeom>
          <a:noFill/>
        </p:spPr>
        <p:txBody>
          <a:bodyPr wrap="square" rtlCol="0">
            <a:spAutoFit/>
          </a:bodyPr>
          <a:lstStyle/>
          <a:p>
            <a:r>
              <a:rPr lang="en-US" dirty="0" smtClean="0"/>
              <a:t>Christyne Mullins, 330-376-9458</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Continued</a:t>
            </a:r>
            <a:endParaRPr lang="en-US" dirty="0"/>
          </a:p>
        </p:txBody>
      </p:sp>
      <p:sp>
        <p:nvSpPr>
          <p:cNvPr id="3" name="Content Placeholder 2"/>
          <p:cNvSpPr>
            <a:spLocks noGrp="1"/>
          </p:cNvSpPr>
          <p:nvPr>
            <p:ph idx="1"/>
          </p:nvPr>
        </p:nvSpPr>
        <p:spPr/>
        <p:txBody>
          <a:bodyPr>
            <a:normAutofit/>
          </a:bodyPr>
          <a:lstStyle/>
          <a:p>
            <a:r>
              <a:rPr lang="en-US" dirty="0" smtClean="0"/>
              <a:t>If your client has moved out, please notify the Continued Assistance Supervisor.</a:t>
            </a:r>
          </a:p>
          <a:p>
            <a:pPr lvl="1"/>
            <a:r>
              <a:rPr lang="en-US" dirty="0" smtClean="0"/>
              <a:t>Payment will stop at the end of the month in which they moved out</a:t>
            </a:r>
          </a:p>
          <a:p>
            <a:pPr lvl="1"/>
            <a:r>
              <a:rPr lang="en-US" dirty="0" smtClean="0"/>
              <a:t>Overpayment of rent will be expected to be returned to AMHA</a:t>
            </a:r>
          </a:p>
          <a:p>
            <a:r>
              <a:rPr lang="en-US" dirty="0" smtClean="0"/>
              <a:t>When asking a tenant to leave, please give them as much notice as possible so they have time to receive a new voucher and comply with your request.</a:t>
            </a:r>
            <a:endParaRPr lang="en-US" dirty="0"/>
          </a:p>
        </p:txBody>
      </p:sp>
      <p:sp>
        <p:nvSpPr>
          <p:cNvPr id="4" name="TextBox 3"/>
          <p:cNvSpPr txBox="1"/>
          <p:nvPr/>
        </p:nvSpPr>
        <p:spPr>
          <a:xfrm>
            <a:off x="3962400" y="6324600"/>
            <a:ext cx="4724400" cy="369332"/>
          </a:xfrm>
          <a:prstGeom prst="rect">
            <a:avLst/>
          </a:prstGeom>
          <a:noFill/>
        </p:spPr>
        <p:txBody>
          <a:bodyPr wrap="square" rtlCol="0">
            <a:spAutoFit/>
          </a:bodyPr>
          <a:lstStyle/>
          <a:p>
            <a:r>
              <a:rPr lang="en-US" dirty="0" smtClean="0"/>
              <a:t>Kathy Patton 330-376-9366</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10600" cy="914400"/>
          </a:xfrm>
        </p:spPr>
        <p:txBody>
          <a:bodyPr>
            <a:noAutofit/>
          </a:bodyPr>
          <a:lstStyle/>
          <a:p>
            <a:r>
              <a:rPr lang="en-US" sz="4000" dirty="0" smtClean="0"/>
              <a:t>Request for Tenancy Approval (RTA)</a:t>
            </a:r>
            <a:endParaRPr lang="en-US" sz="4000" dirty="0"/>
          </a:p>
        </p:txBody>
      </p:sp>
      <p:sp>
        <p:nvSpPr>
          <p:cNvPr id="3" name="Content Placeholder 2"/>
          <p:cNvSpPr>
            <a:spLocks noGrp="1"/>
          </p:cNvSpPr>
          <p:nvPr>
            <p:ph idx="1"/>
          </p:nvPr>
        </p:nvSpPr>
        <p:spPr/>
        <p:txBody>
          <a:bodyPr>
            <a:normAutofit fontScale="92500" lnSpcReduction="10000"/>
          </a:bodyPr>
          <a:lstStyle/>
          <a:p>
            <a:r>
              <a:rPr lang="en-US" dirty="0" smtClean="0"/>
              <a:t>Most frequently delayed by:</a:t>
            </a:r>
          </a:p>
          <a:p>
            <a:pPr lvl="1"/>
            <a:r>
              <a:rPr lang="en-US" dirty="0" smtClean="0"/>
              <a:t>Blank spaces on the first page</a:t>
            </a:r>
          </a:p>
          <a:p>
            <a:pPr lvl="1"/>
            <a:r>
              <a:rPr lang="en-US" dirty="0" smtClean="0"/>
              <a:t>No signature</a:t>
            </a:r>
          </a:p>
          <a:p>
            <a:pPr lvl="1"/>
            <a:r>
              <a:rPr lang="en-US" dirty="0" smtClean="0"/>
              <a:t>No agent form</a:t>
            </a:r>
          </a:p>
          <a:p>
            <a:r>
              <a:rPr lang="en-US" dirty="0" smtClean="0"/>
              <a:t>Sent to Contract and Leasing daily (C &amp; L)</a:t>
            </a:r>
          </a:p>
          <a:p>
            <a:pPr lvl="1"/>
            <a:r>
              <a:rPr lang="en-US" dirty="0" smtClean="0"/>
              <a:t>Make sure you list a good contact phone number</a:t>
            </a:r>
          </a:p>
          <a:p>
            <a:pPr lvl="1"/>
            <a:r>
              <a:rPr lang="en-US" dirty="0" smtClean="0"/>
              <a:t>Make sure your  voicemail is not full</a:t>
            </a:r>
          </a:p>
          <a:p>
            <a:pPr lvl="1"/>
            <a:r>
              <a:rPr lang="en-US" dirty="0" smtClean="0"/>
              <a:t>C &amp; L will leave a voicemail message with pre-inspection rent estimate and allow 24 hours for response before sending RTA to inspections</a:t>
            </a:r>
          </a:p>
          <a:p>
            <a:pPr lvl="1"/>
            <a:r>
              <a:rPr lang="en-US" dirty="0" smtClean="0"/>
              <a:t>If C &amp; L determines that we can pay requested rent, the RTA will go to inspections the same day it is reviewed</a:t>
            </a:r>
            <a:endParaRPr lang="en-US" dirty="0"/>
          </a:p>
        </p:txBody>
      </p:sp>
      <p:sp>
        <p:nvSpPr>
          <p:cNvPr id="4" name="TextBox 3"/>
          <p:cNvSpPr txBox="1"/>
          <p:nvPr/>
        </p:nvSpPr>
        <p:spPr>
          <a:xfrm>
            <a:off x="2362200" y="6324600"/>
            <a:ext cx="6553200" cy="369332"/>
          </a:xfrm>
          <a:prstGeom prst="rect">
            <a:avLst/>
          </a:prstGeom>
          <a:noFill/>
        </p:spPr>
        <p:txBody>
          <a:bodyPr wrap="square" rtlCol="0">
            <a:spAutoFit/>
          </a:bodyPr>
          <a:lstStyle/>
          <a:p>
            <a:r>
              <a:rPr lang="en-US" dirty="0" smtClean="0"/>
              <a:t>Clyde Elkins 330-376-9853; Christyne Mullins, 330-376-9458</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Termination of the lease</a:t>
            </a:r>
            <a:endParaRPr lang="en-US" dirty="0"/>
          </a:p>
        </p:txBody>
      </p:sp>
      <p:sp>
        <p:nvSpPr>
          <p:cNvPr id="3" name="Content Placeholder 2"/>
          <p:cNvSpPr>
            <a:spLocks noGrp="1"/>
          </p:cNvSpPr>
          <p:nvPr>
            <p:ph idx="1"/>
          </p:nvPr>
        </p:nvSpPr>
        <p:spPr/>
        <p:txBody>
          <a:bodyPr>
            <a:normAutofit/>
          </a:bodyPr>
          <a:lstStyle/>
          <a:p>
            <a:r>
              <a:rPr lang="en-US" dirty="0" smtClean="0"/>
              <a:t>When the lease is terminated, the contract terminates, and vice versa</a:t>
            </a:r>
          </a:p>
          <a:p>
            <a:r>
              <a:rPr lang="en-US" dirty="0" smtClean="0"/>
              <a:t>Contracts can be terminated by AMHA if the unit fails three annual or special inspections, or any family obligation violation</a:t>
            </a:r>
          </a:p>
          <a:p>
            <a:r>
              <a:rPr lang="en-US" dirty="0" smtClean="0"/>
              <a:t>Lease can be terminated by the landlord with proper notice or through eviction</a:t>
            </a:r>
          </a:p>
          <a:p>
            <a:r>
              <a:rPr lang="en-US" dirty="0" smtClean="0"/>
              <a:t>Lease termination may require landlord to return HAP paid to previous landlord</a:t>
            </a:r>
          </a:p>
          <a:p>
            <a:pPr>
              <a:buNone/>
            </a:pPr>
            <a:endParaRPr lang="en-US" dirty="0"/>
          </a:p>
        </p:txBody>
      </p:sp>
      <p:sp>
        <p:nvSpPr>
          <p:cNvPr id="4" name="TextBox 3"/>
          <p:cNvSpPr txBox="1"/>
          <p:nvPr/>
        </p:nvSpPr>
        <p:spPr>
          <a:xfrm>
            <a:off x="4495800" y="6271553"/>
            <a:ext cx="3200400" cy="369332"/>
          </a:xfrm>
          <a:prstGeom prst="rect">
            <a:avLst/>
          </a:prstGeom>
          <a:noFill/>
        </p:spPr>
        <p:txBody>
          <a:bodyPr wrap="square" rtlCol="0">
            <a:spAutoFit/>
          </a:bodyPr>
          <a:lstStyle/>
          <a:p>
            <a:r>
              <a:rPr lang="en-US" dirty="0" smtClean="0"/>
              <a:t>Kathy Patton, 330-376-9366</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7200" dirty="0" smtClean="0"/>
              <a:t>Thank you</a:t>
            </a:r>
            <a:endParaRPr lang="en-US" sz="7200" dirty="0"/>
          </a:p>
        </p:txBody>
      </p:sp>
      <p:sp>
        <p:nvSpPr>
          <p:cNvPr id="3" name="Content Placeholder 2"/>
          <p:cNvSpPr>
            <a:spLocks noGrp="1"/>
          </p:cNvSpPr>
          <p:nvPr>
            <p:ph type="subTitle" idx="1"/>
          </p:nvPr>
        </p:nvSpPr>
        <p:spPr/>
        <p:txBody>
          <a:bodyPr>
            <a:normAutofit/>
          </a:bodyPr>
          <a:lstStyle/>
          <a:p>
            <a:pPr algn="ctr"/>
            <a:r>
              <a:rPr lang="en-US" sz="4400" dirty="0" smtClean="0"/>
              <a:t>Any questions?</a:t>
            </a:r>
            <a:endParaRPr lang="en-US" sz="4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391400" cy="1371600"/>
          </a:xfrm>
        </p:spPr>
        <p:txBody>
          <a:bodyPr>
            <a:noAutofit/>
          </a:bodyPr>
          <a:lstStyle/>
          <a:p>
            <a:pPr algn="ctr"/>
            <a:r>
              <a:rPr lang="en-US" sz="4000" dirty="0" smtClean="0"/>
              <a:t>2021 Payment Standards</a:t>
            </a:r>
            <a:br>
              <a:rPr lang="en-US" sz="4000" dirty="0" smtClean="0"/>
            </a:br>
            <a:r>
              <a:rPr lang="en-US" sz="1800" dirty="0" smtClean="0"/>
              <a:t>Full list on Landlord Portal</a:t>
            </a:r>
            <a:r>
              <a:rPr lang="en-US" sz="4000" dirty="0" smtClean="0"/>
              <a:t/>
            </a:r>
            <a:br>
              <a:rPr lang="en-US" sz="4000" dirty="0" smtClean="0"/>
            </a:br>
            <a:endParaRPr lang="en-US" sz="4000" dirty="0"/>
          </a:p>
        </p:txBody>
      </p:sp>
      <p:sp>
        <p:nvSpPr>
          <p:cNvPr id="3" name="Content Placeholder 2"/>
          <p:cNvSpPr>
            <a:spLocks noGrp="1"/>
          </p:cNvSpPr>
          <p:nvPr>
            <p:ph sz="half" idx="1"/>
          </p:nvPr>
        </p:nvSpPr>
        <p:spPr>
          <a:xfrm>
            <a:off x="457200" y="1600200"/>
            <a:ext cx="8077200" cy="4941331"/>
          </a:xfrm>
        </p:spPr>
        <p:txBody>
          <a:bodyPr>
            <a:normAutofit/>
          </a:bodyPr>
          <a:lstStyle/>
          <a:p>
            <a:pPr marL="914400" lvl="2" indent="0">
              <a:buNone/>
            </a:pPr>
            <a:r>
              <a:rPr lang="en-US" sz="1200" dirty="0" smtClean="0"/>
              <a:t>				</a:t>
            </a:r>
            <a:r>
              <a:rPr lang="en-US" sz="1600" u="sng" dirty="0" smtClean="0"/>
              <a:t>Payment Standard</a:t>
            </a:r>
            <a:r>
              <a:rPr lang="en-US" sz="1200" dirty="0" smtClean="0"/>
              <a:t>		</a:t>
            </a:r>
            <a:r>
              <a:rPr lang="en-US" sz="1600" u="sng" dirty="0" smtClean="0"/>
              <a:t>Increased Payment Standard</a:t>
            </a:r>
            <a:endParaRPr lang="en-US" sz="1200" u="sng" dirty="0" smtClean="0"/>
          </a:p>
          <a:p>
            <a:r>
              <a:rPr lang="en-US" sz="1600" dirty="0" smtClean="0"/>
              <a:t>0 bedroom					$ 566				</a:t>
            </a:r>
            <a:r>
              <a:rPr lang="en-US" sz="1600" dirty="0"/>
              <a:t>	</a:t>
            </a:r>
            <a:r>
              <a:rPr lang="en-US" sz="1600" dirty="0" smtClean="0"/>
              <a:t>$ 622</a:t>
            </a:r>
          </a:p>
          <a:p>
            <a:r>
              <a:rPr lang="en-US" sz="1600" dirty="0" smtClean="0"/>
              <a:t>1  bedroom				</a:t>
            </a:r>
            <a:r>
              <a:rPr lang="en-US" sz="1600" dirty="0"/>
              <a:t>$ </a:t>
            </a:r>
            <a:r>
              <a:rPr lang="en-US" sz="1600" dirty="0" smtClean="0"/>
              <a:t>730					$ 730</a:t>
            </a:r>
            <a:endParaRPr lang="en-US" sz="1600" dirty="0"/>
          </a:p>
          <a:p>
            <a:r>
              <a:rPr lang="en-US" sz="1600" dirty="0" smtClean="0"/>
              <a:t>2 bedroom					$ 933					$ 933</a:t>
            </a:r>
          </a:p>
          <a:p>
            <a:r>
              <a:rPr lang="en-US" sz="1600" dirty="0" smtClean="0"/>
              <a:t>3 bedroom					$1,069					$ 1,175</a:t>
            </a:r>
          </a:p>
          <a:p>
            <a:r>
              <a:rPr lang="en-US" sz="1600" dirty="0" smtClean="0"/>
              <a:t>4 bedroom					$1,151					$ 1,266</a:t>
            </a:r>
          </a:p>
          <a:p>
            <a:r>
              <a:rPr lang="en-US" sz="1600" dirty="0" smtClean="0"/>
              <a:t>5 bedroom					$1,324					$ 1,456</a:t>
            </a:r>
          </a:p>
          <a:p>
            <a:r>
              <a:rPr lang="en-US" sz="1600" dirty="0" smtClean="0"/>
              <a:t>6 bedroom					$1,496					$ 1,645</a:t>
            </a:r>
          </a:p>
          <a:p>
            <a:r>
              <a:rPr lang="en-US" sz="1600" dirty="0" smtClean="0"/>
              <a:t>Increased payment standards, 110% for 44056, 44067, 44087, 44141, 44221, 44223, 44224, 44236, 44264, 44286, 44303, 44319, 44321, 44333, 44685.</a:t>
            </a:r>
          </a:p>
          <a:p>
            <a:pPr>
              <a:buFont typeface="Wingdings" panose="05000000000000000000" pitchFamily="2" charset="2"/>
              <a:buChar char="v"/>
            </a:pPr>
            <a:r>
              <a:rPr lang="en-US" sz="1600" dirty="0" smtClean="0"/>
              <a:t>Payment Standard is the gross rent of the unit, NOT the final approved rent. Gross rent is the TOTAL of rent + utilities combined. Each utility the tenant is responsible for paying changes the calculation.</a:t>
            </a:r>
          </a:p>
        </p:txBody>
      </p:sp>
      <p:sp>
        <p:nvSpPr>
          <p:cNvPr id="4" name="TextBox 3"/>
          <p:cNvSpPr txBox="1"/>
          <p:nvPr/>
        </p:nvSpPr>
        <p:spPr>
          <a:xfrm>
            <a:off x="5105400" y="6172200"/>
            <a:ext cx="3581400" cy="369332"/>
          </a:xfrm>
          <a:prstGeom prst="rect">
            <a:avLst/>
          </a:prstGeom>
          <a:noFill/>
        </p:spPr>
        <p:txBody>
          <a:bodyPr wrap="square" rtlCol="0">
            <a:spAutoFit/>
          </a:bodyPr>
          <a:lstStyle/>
          <a:p>
            <a:r>
              <a:rPr lang="en-US" dirty="0" smtClean="0"/>
              <a:t>Christyne Mullins, 330-376-9458</a:t>
            </a:r>
            <a:endParaRPr lang="en-US" dirty="0"/>
          </a:p>
        </p:txBody>
      </p:sp>
    </p:spTree>
    <p:extLst>
      <p:ext uri="{BB962C8B-B14F-4D97-AF65-F5344CB8AC3E}">
        <p14:creationId xmlns:p14="http://schemas.microsoft.com/office/powerpoint/2010/main" val="24900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2021 Utility Allowances</a:t>
            </a:r>
            <a:br>
              <a:rPr lang="en-US" dirty="0" smtClean="0"/>
            </a:br>
            <a:r>
              <a:rPr lang="en-US" sz="2000" dirty="0" smtClean="0"/>
              <a:t>Full list on Landlord </a:t>
            </a:r>
            <a:r>
              <a:rPr lang="en-US" sz="2000" dirty="0"/>
              <a:t>P</a:t>
            </a:r>
            <a:r>
              <a:rPr lang="en-US" sz="2000" dirty="0" smtClean="0"/>
              <a:t>ortal</a:t>
            </a:r>
            <a:endParaRPr lang="en-US" sz="2000" dirty="0"/>
          </a:p>
        </p:txBody>
      </p:sp>
      <p:sp>
        <p:nvSpPr>
          <p:cNvPr id="7" name="Text Placeholder 6"/>
          <p:cNvSpPr>
            <a:spLocks noGrp="1"/>
          </p:cNvSpPr>
          <p:nvPr>
            <p:ph type="body" idx="1"/>
          </p:nvPr>
        </p:nvSpPr>
        <p:spPr/>
        <p:txBody>
          <a:bodyPr>
            <a:normAutofit fontScale="55000" lnSpcReduction="20000"/>
          </a:bodyPr>
          <a:lstStyle/>
          <a:p>
            <a:r>
              <a:rPr lang="en-US" dirty="0" smtClean="0"/>
              <a:t>1 STORY EXAMPLE</a:t>
            </a:r>
          </a:p>
          <a:p>
            <a:r>
              <a:rPr lang="en-US" dirty="0" smtClean="0"/>
              <a:t>2 BEDROOM	</a:t>
            </a:r>
            <a:endParaRPr lang="en-US" dirty="0"/>
          </a:p>
        </p:txBody>
      </p:sp>
      <p:sp>
        <p:nvSpPr>
          <p:cNvPr id="8" name="Content Placeholder 7"/>
          <p:cNvSpPr>
            <a:spLocks noGrp="1"/>
          </p:cNvSpPr>
          <p:nvPr>
            <p:ph sz="half" idx="2"/>
          </p:nvPr>
        </p:nvSpPr>
        <p:spPr/>
        <p:txBody>
          <a:bodyPr>
            <a:normAutofit/>
          </a:bodyPr>
          <a:lstStyle/>
          <a:p>
            <a:r>
              <a:rPr lang="en-US" dirty="0" smtClean="0"/>
              <a:t>GAS HEAT	      $ 51.00</a:t>
            </a:r>
          </a:p>
          <a:p>
            <a:r>
              <a:rPr lang="en-US" dirty="0" smtClean="0"/>
              <a:t>ELEC HEAT</a:t>
            </a:r>
            <a:r>
              <a:rPr lang="en-US" dirty="0"/>
              <a:t> </a:t>
            </a:r>
            <a:r>
              <a:rPr lang="en-US" dirty="0" smtClean="0"/>
              <a:t>    $ 81.00</a:t>
            </a:r>
          </a:p>
          <a:p>
            <a:r>
              <a:rPr lang="en-US" dirty="0" smtClean="0"/>
              <a:t>GAS STOVE     $  2.00</a:t>
            </a:r>
          </a:p>
          <a:p>
            <a:r>
              <a:rPr lang="en-US" dirty="0" smtClean="0"/>
              <a:t>ELEC STOVE</a:t>
            </a:r>
            <a:r>
              <a:rPr lang="en-US" dirty="0"/>
              <a:t> </a:t>
            </a:r>
            <a:r>
              <a:rPr lang="en-US" dirty="0" smtClean="0"/>
              <a:t>   $13.00	</a:t>
            </a:r>
          </a:p>
          <a:p>
            <a:r>
              <a:rPr lang="en-US" dirty="0" smtClean="0"/>
              <a:t>WAT,SEW,TR   $107.00</a:t>
            </a:r>
            <a:endParaRPr lang="en-US" dirty="0"/>
          </a:p>
        </p:txBody>
      </p:sp>
      <p:sp>
        <p:nvSpPr>
          <p:cNvPr id="9" name="Text Placeholder 8"/>
          <p:cNvSpPr>
            <a:spLocks noGrp="1"/>
          </p:cNvSpPr>
          <p:nvPr>
            <p:ph type="body" sz="quarter" idx="3"/>
          </p:nvPr>
        </p:nvSpPr>
        <p:spPr/>
        <p:txBody>
          <a:bodyPr>
            <a:normAutofit fontScale="55000" lnSpcReduction="20000"/>
          </a:bodyPr>
          <a:lstStyle/>
          <a:p>
            <a:r>
              <a:rPr lang="en-US" dirty="0" smtClean="0"/>
              <a:t>2 STORY EXAMPLE</a:t>
            </a:r>
          </a:p>
          <a:p>
            <a:r>
              <a:rPr lang="en-US" dirty="0" smtClean="0"/>
              <a:t>2 BEDROOM</a:t>
            </a:r>
            <a:endParaRPr lang="en-US" dirty="0"/>
          </a:p>
        </p:txBody>
      </p:sp>
      <p:sp>
        <p:nvSpPr>
          <p:cNvPr id="10" name="Content Placeholder 9"/>
          <p:cNvSpPr>
            <a:spLocks noGrp="1"/>
          </p:cNvSpPr>
          <p:nvPr>
            <p:ph sz="quarter" idx="4"/>
          </p:nvPr>
        </p:nvSpPr>
        <p:spPr/>
        <p:txBody>
          <a:bodyPr>
            <a:normAutofit/>
          </a:bodyPr>
          <a:lstStyle/>
          <a:p>
            <a:r>
              <a:rPr lang="en-US" dirty="0" smtClean="0"/>
              <a:t>GAS HEAT	     $ 48.00</a:t>
            </a:r>
          </a:p>
          <a:p>
            <a:r>
              <a:rPr lang="en-US" dirty="0" smtClean="0"/>
              <a:t>ELEC HEAT</a:t>
            </a:r>
            <a:r>
              <a:rPr lang="en-US" dirty="0"/>
              <a:t> </a:t>
            </a:r>
            <a:r>
              <a:rPr lang="en-US" dirty="0" smtClean="0"/>
              <a:t>   $ 72.00</a:t>
            </a:r>
          </a:p>
          <a:p>
            <a:r>
              <a:rPr lang="en-US" dirty="0" smtClean="0"/>
              <a:t>GAS STOVE    $  2.00</a:t>
            </a:r>
          </a:p>
          <a:p>
            <a:r>
              <a:rPr lang="en-US" dirty="0" smtClean="0"/>
              <a:t>ELEC STOVE</a:t>
            </a:r>
            <a:r>
              <a:rPr lang="en-US" dirty="0"/>
              <a:t> </a:t>
            </a:r>
            <a:r>
              <a:rPr lang="en-US" dirty="0" smtClean="0"/>
              <a:t> $ 13.00</a:t>
            </a:r>
          </a:p>
          <a:p>
            <a:r>
              <a:rPr lang="en-US" dirty="0" smtClean="0"/>
              <a:t>WAT,SEW,TR  $107.00</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91" y="381000"/>
            <a:ext cx="6251303" cy="999159"/>
          </a:xfrm>
        </p:spPr>
        <p:txBody>
          <a:bodyPr/>
          <a:lstStyle/>
          <a:p>
            <a:r>
              <a:rPr lang="en-US" dirty="0" smtClean="0"/>
              <a:t>Utility PAYMENTS</a:t>
            </a:r>
          </a:p>
        </p:txBody>
      </p:sp>
      <p:sp>
        <p:nvSpPr>
          <p:cNvPr id="3" name="Content Placeholder 2"/>
          <p:cNvSpPr>
            <a:spLocks noGrp="1"/>
          </p:cNvSpPr>
          <p:nvPr>
            <p:ph sz="half" idx="1"/>
          </p:nvPr>
        </p:nvSpPr>
        <p:spPr>
          <a:xfrm>
            <a:off x="457200" y="1676400"/>
            <a:ext cx="4038600" cy="4038600"/>
          </a:xfrm>
        </p:spPr>
        <p:txBody>
          <a:bodyPr>
            <a:noAutofit/>
          </a:bodyPr>
          <a:lstStyle/>
          <a:p>
            <a:pPr lvl="1">
              <a:buNone/>
            </a:pPr>
            <a:r>
              <a:rPr lang="en-US" sz="1400" dirty="0" smtClean="0"/>
              <a:t>Tenant:</a:t>
            </a:r>
          </a:p>
          <a:p>
            <a:pPr lvl="2"/>
            <a:r>
              <a:rPr lang="en-US" sz="1400" dirty="0" smtClean="0"/>
              <a:t>Qualifies for credit toward their portion of rent</a:t>
            </a:r>
          </a:p>
          <a:p>
            <a:pPr lvl="2"/>
            <a:r>
              <a:rPr lang="en-US" sz="1400" dirty="0" smtClean="0"/>
              <a:t>Responsible for entire amount of bill</a:t>
            </a:r>
          </a:p>
          <a:p>
            <a:pPr lvl="2"/>
            <a:r>
              <a:rPr lang="en-US" sz="1400" dirty="0" smtClean="0"/>
              <a:t>If disconnected from service may be terminated from program</a:t>
            </a:r>
          </a:p>
          <a:p>
            <a:pPr lvl="3"/>
            <a:r>
              <a:rPr lang="en-US" dirty="0" smtClean="0"/>
              <a:t>While in termination process the landlord will receive rent</a:t>
            </a:r>
          </a:p>
          <a:p>
            <a:pPr lvl="3"/>
            <a:r>
              <a:rPr lang="en-US" dirty="0" smtClean="0"/>
              <a:t>Landlord will receive notification if payment from AMHA will be  discontinued</a:t>
            </a:r>
          </a:p>
        </p:txBody>
      </p:sp>
      <p:sp>
        <p:nvSpPr>
          <p:cNvPr id="4" name="Content Placeholder 3"/>
          <p:cNvSpPr>
            <a:spLocks noGrp="1"/>
          </p:cNvSpPr>
          <p:nvPr>
            <p:ph sz="half" idx="2"/>
          </p:nvPr>
        </p:nvSpPr>
        <p:spPr>
          <a:xfrm>
            <a:off x="4729370" y="1676400"/>
            <a:ext cx="2965424" cy="3818559"/>
          </a:xfrm>
        </p:spPr>
        <p:txBody>
          <a:bodyPr>
            <a:noAutofit/>
          </a:bodyPr>
          <a:lstStyle/>
          <a:p>
            <a:pPr marL="0" indent="0">
              <a:buNone/>
            </a:pPr>
            <a:r>
              <a:rPr lang="en-US" sz="1400" dirty="0" smtClean="0"/>
              <a:t>Landlord:</a:t>
            </a:r>
          </a:p>
          <a:p>
            <a:r>
              <a:rPr lang="en-US" sz="1400" dirty="0" smtClean="0"/>
              <a:t>Qualifies for credit toward rent</a:t>
            </a:r>
          </a:p>
          <a:p>
            <a:r>
              <a:rPr lang="en-US" sz="1400" dirty="0" smtClean="0"/>
              <a:t>Responsible for entire amount of bill</a:t>
            </a:r>
          </a:p>
          <a:p>
            <a:r>
              <a:rPr lang="en-US" sz="1400" dirty="0" smtClean="0"/>
              <a:t>If disconnected from service will have HAP payment discontinued (abatement) and tenant will receive an opportunity to move</a:t>
            </a:r>
          </a:p>
          <a:p>
            <a:r>
              <a:rPr lang="en-US" sz="1400" dirty="0" smtClean="0"/>
              <a:t>WATER DEPOSITS ARE NOT ALLOWED</a:t>
            </a:r>
          </a:p>
        </p:txBody>
      </p:sp>
      <p:sp>
        <p:nvSpPr>
          <p:cNvPr id="5" name="TextBox 4"/>
          <p:cNvSpPr txBox="1"/>
          <p:nvPr/>
        </p:nvSpPr>
        <p:spPr>
          <a:xfrm>
            <a:off x="5105400" y="6172200"/>
            <a:ext cx="3581400" cy="369332"/>
          </a:xfrm>
          <a:prstGeom prst="rect">
            <a:avLst/>
          </a:prstGeom>
          <a:noFill/>
        </p:spPr>
        <p:txBody>
          <a:bodyPr wrap="square" rtlCol="0">
            <a:spAutoFit/>
          </a:bodyPr>
          <a:lstStyle/>
          <a:p>
            <a:r>
              <a:rPr lang="en-US" dirty="0" smtClean="0"/>
              <a:t>Christyne Mullins, 330-376-9458</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APPLIANCES</a:t>
            </a:r>
            <a:endParaRPr lang="en-US" dirty="0"/>
          </a:p>
        </p:txBody>
      </p:sp>
      <p:sp>
        <p:nvSpPr>
          <p:cNvPr id="6" name="Content Placeholder 5"/>
          <p:cNvSpPr>
            <a:spLocks noGrp="1"/>
          </p:cNvSpPr>
          <p:nvPr>
            <p:ph idx="1"/>
          </p:nvPr>
        </p:nvSpPr>
        <p:spPr/>
        <p:txBody>
          <a:bodyPr/>
          <a:lstStyle/>
          <a:p>
            <a:pPr>
              <a:buNone/>
            </a:pPr>
            <a:r>
              <a:rPr lang="en-US" dirty="0"/>
              <a:t>Appliances:</a:t>
            </a:r>
          </a:p>
          <a:p>
            <a:pPr lvl="1"/>
            <a:r>
              <a:rPr lang="en-US" dirty="0"/>
              <a:t>Ownership of appliances is part of your contract with AMHA</a:t>
            </a:r>
          </a:p>
          <a:p>
            <a:pPr lvl="1"/>
            <a:r>
              <a:rPr lang="en-US" dirty="0"/>
              <a:t>Fuel type matters</a:t>
            </a:r>
          </a:p>
          <a:p>
            <a:pPr lvl="1"/>
            <a:r>
              <a:rPr lang="en-US" dirty="0"/>
              <a:t>Notify AMHA if either ownership or fuel type changes</a:t>
            </a:r>
          </a:p>
          <a:p>
            <a:pPr lvl="1"/>
            <a:r>
              <a:rPr lang="en-US" dirty="0"/>
              <a:t>Rent adjustment will be made dependent upon ownership or fuel type</a:t>
            </a:r>
          </a:p>
          <a:p>
            <a:pPr lvl="1"/>
            <a:r>
              <a:rPr lang="en-US" dirty="0"/>
              <a:t>An inspection will be ordered to verify the new </a:t>
            </a:r>
            <a:r>
              <a:rPr lang="en-US" dirty="0" smtClean="0"/>
              <a:t>appliance</a:t>
            </a:r>
          </a:p>
          <a:p>
            <a:pPr lvl="1"/>
            <a:r>
              <a:rPr lang="en-US" dirty="0" smtClean="0"/>
              <a:t>Appliance owner is responsible for repairs</a:t>
            </a:r>
            <a:endParaRPr lang="en-US" dirty="0"/>
          </a:p>
          <a:p>
            <a:endParaRPr lang="en-US" dirty="0"/>
          </a:p>
        </p:txBody>
      </p:sp>
      <p:sp>
        <p:nvSpPr>
          <p:cNvPr id="2" name="TextBox 1"/>
          <p:cNvSpPr txBox="1"/>
          <p:nvPr/>
        </p:nvSpPr>
        <p:spPr>
          <a:xfrm>
            <a:off x="4419600" y="6096000"/>
            <a:ext cx="3733800" cy="369332"/>
          </a:xfrm>
          <a:prstGeom prst="rect">
            <a:avLst/>
          </a:prstGeom>
          <a:noFill/>
        </p:spPr>
        <p:txBody>
          <a:bodyPr wrap="square" rtlCol="0">
            <a:spAutoFit/>
          </a:bodyPr>
          <a:lstStyle/>
          <a:p>
            <a:r>
              <a:rPr lang="en-US"/>
              <a:t>Christyne Mullins, 330-376-9458</a:t>
            </a:r>
            <a:endParaRPr lang="en-US" dirty="0"/>
          </a:p>
        </p:txBody>
      </p:sp>
    </p:spTree>
    <p:extLst>
      <p:ext uri="{BB962C8B-B14F-4D97-AF65-F5344CB8AC3E}">
        <p14:creationId xmlns:p14="http://schemas.microsoft.com/office/powerpoint/2010/main" val="2644773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Rent Reasonableness</a:t>
            </a:r>
            <a:endParaRPr lang="en-US" dirty="0"/>
          </a:p>
        </p:txBody>
      </p:sp>
      <p:sp>
        <p:nvSpPr>
          <p:cNvPr id="3" name="Content Placeholder 2"/>
          <p:cNvSpPr>
            <a:spLocks noGrp="1"/>
          </p:cNvSpPr>
          <p:nvPr>
            <p:ph idx="1"/>
          </p:nvPr>
        </p:nvSpPr>
        <p:spPr/>
        <p:txBody>
          <a:bodyPr>
            <a:normAutofit/>
          </a:bodyPr>
          <a:lstStyle/>
          <a:p>
            <a:r>
              <a:rPr lang="en-US" dirty="0" smtClean="0"/>
              <a:t>Generally takes into account:</a:t>
            </a:r>
          </a:p>
          <a:p>
            <a:pPr lvl="1"/>
            <a:r>
              <a:rPr lang="en-US" sz="2000" dirty="0" smtClean="0"/>
              <a:t>Number of bedrooms</a:t>
            </a:r>
          </a:p>
          <a:p>
            <a:pPr lvl="1"/>
            <a:r>
              <a:rPr lang="en-US" sz="2000" dirty="0" smtClean="0"/>
              <a:t>Number of bathrooms</a:t>
            </a:r>
          </a:p>
          <a:p>
            <a:pPr lvl="1"/>
            <a:r>
              <a:rPr lang="en-US" sz="2000" dirty="0" smtClean="0"/>
              <a:t>USPS Census Tract</a:t>
            </a:r>
          </a:p>
          <a:p>
            <a:pPr lvl="1"/>
            <a:r>
              <a:rPr lang="en-US" sz="2000" dirty="0" smtClean="0"/>
              <a:t>Who is paying what utilities</a:t>
            </a:r>
          </a:p>
          <a:p>
            <a:pPr lvl="1"/>
            <a:r>
              <a:rPr lang="en-US" sz="2000" dirty="0" smtClean="0"/>
              <a:t>Who owns the refrigerator and stove</a:t>
            </a:r>
          </a:p>
          <a:p>
            <a:pPr lvl="1"/>
            <a:r>
              <a:rPr lang="en-US" sz="2000" dirty="0" smtClean="0"/>
              <a:t>New Construction built in 2002 and after</a:t>
            </a:r>
          </a:p>
        </p:txBody>
      </p:sp>
      <p:sp>
        <p:nvSpPr>
          <p:cNvPr id="4" name="TextBox 3"/>
          <p:cNvSpPr txBox="1"/>
          <p:nvPr/>
        </p:nvSpPr>
        <p:spPr>
          <a:xfrm>
            <a:off x="5105400" y="6172200"/>
            <a:ext cx="3581400" cy="369332"/>
          </a:xfrm>
          <a:prstGeom prst="rect">
            <a:avLst/>
          </a:prstGeom>
          <a:noFill/>
        </p:spPr>
        <p:txBody>
          <a:bodyPr wrap="square" rtlCol="0">
            <a:spAutoFit/>
          </a:bodyPr>
          <a:lstStyle/>
          <a:p>
            <a:r>
              <a:rPr lang="en-US" dirty="0" smtClean="0"/>
              <a:t>Christyne Mullins, 330-376-9458</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3914</TotalTime>
  <Words>2589</Words>
  <Application>Microsoft Office PowerPoint</Application>
  <PresentationFormat>On-screen Show (4:3)</PresentationFormat>
  <Paragraphs>304</Paragraphs>
  <Slides>41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Trebuchet MS</vt:lpstr>
      <vt:lpstr>Wingdings</vt:lpstr>
      <vt:lpstr>Wingdings 3</vt:lpstr>
      <vt:lpstr>Facet</vt:lpstr>
      <vt:lpstr>Akron Metropolitan Housing Authority</vt:lpstr>
      <vt:lpstr>Summit Housing Search</vt:lpstr>
      <vt:lpstr>Finding a Tenant</vt:lpstr>
      <vt:lpstr>Request for Tenancy Approval (RTA)</vt:lpstr>
      <vt:lpstr>2021 Payment Standards Full list on Landlord Portal </vt:lpstr>
      <vt:lpstr>2021 Utility Allowances Full list on Landlord Portal</vt:lpstr>
      <vt:lpstr>Utility PAYMENTS</vt:lpstr>
      <vt:lpstr>APPLIANCES</vt:lpstr>
      <vt:lpstr>Rent Reasonableness</vt:lpstr>
      <vt:lpstr>Initial Inspection</vt:lpstr>
      <vt:lpstr>Contract and Leasing</vt:lpstr>
      <vt:lpstr>Security Deposit and Lease</vt:lpstr>
      <vt:lpstr>Payment</vt:lpstr>
      <vt:lpstr>Landlord Portal </vt:lpstr>
      <vt:lpstr>Landlord Portal</vt:lpstr>
      <vt:lpstr>Landlord Portal</vt:lpstr>
      <vt:lpstr>Landlord Portal</vt:lpstr>
      <vt:lpstr>Landlord Portal</vt:lpstr>
      <vt:lpstr>Landlord Portal</vt:lpstr>
      <vt:lpstr>Landlord Portal</vt:lpstr>
      <vt:lpstr>Inspections</vt:lpstr>
      <vt:lpstr>Biennial Landlords </vt:lpstr>
      <vt:lpstr>PowerPoint Presentation</vt:lpstr>
      <vt:lpstr>PowerPoint Presentation</vt:lpstr>
      <vt:lpstr>Lead Paint Risk</vt:lpstr>
      <vt:lpstr>In an effort to avoid a lead based paint assessment, housing providers must use caution regarding the advertising of their properties. Refusing to rent, implementing different terms/conditions, or making discouraging comments on the basis of family status (households with individuals under the age of 18, women who are pregnant, and persons who are in the process of obtaining custody of individuals under the age of 18) can be seen as discrimination under the Fair Housing Act. </vt:lpstr>
      <vt:lpstr>Abatement</vt:lpstr>
      <vt:lpstr>UPCS - V</vt:lpstr>
      <vt:lpstr>New UPCS-V</vt:lpstr>
      <vt:lpstr>Continued Assistance</vt:lpstr>
      <vt:lpstr>Annual Reexaminations &amp; Income Changes</vt:lpstr>
      <vt:lpstr>Additions to the Household</vt:lpstr>
      <vt:lpstr>Lease violations </vt:lpstr>
      <vt:lpstr>Violence Against Women Act (VAWA)</vt:lpstr>
      <vt:lpstr>PowerPoint Presentation</vt:lpstr>
      <vt:lpstr>Rent Review</vt:lpstr>
      <vt:lpstr>Ownership</vt:lpstr>
      <vt:lpstr>Moving</vt:lpstr>
      <vt:lpstr>Moving Continued</vt:lpstr>
      <vt:lpstr>Termination of the lease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Inspection Types</dc:title>
  <dc:creator>kpatton</dc:creator>
  <cp:lastModifiedBy>Michelle Ringler</cp:lastModifiedBy>
  <cp:revision>340</cp:revision>
  <cp:lastPrinted>2020-03-06T19:26:39Z</cp:lastPrinted>
  <dcterms:created xsi:type="dcterms:W3CDTF">2013-12-04T15:11:16Z</dcterms:created>
  <dcterms:modified xsi:type="dcterms:W3CDTF">2021-10-14T20:17:17Z</dcterms:modified>
</cp:coreProperties>
</file>