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61" r:id="rId2"/>
    <p:sldId id="302" r:id="rId3"/>
    <p:sldId id="322" r:id="rId4"/>
    <p:sldId id="296" r:id="rId5"/>
    <p:sldId id="303" r:id="rId6"/>
    <p:sldId id="304" r:id="rId7"/>
    <p:sldId id="305" r:id="rId8"/>
    <p:sldId id="299" r:id="rId9"/>
    <p:sldId id="269" r:id="rId10"/>
    <p:sldId id="295" r:id="rId11"/>
    <p:sldId id="306" r:id="rId12"/>
    <p:sldId id="324" r:id="rId13"/>
    <p:sldId id="307" r:id="rId14"/>
    <p:sldId id="308" r:id="rId15"/>
    <p:sldId id="274" r:id="rId16"/>
    <p:sldId id="309" r:id="rId17"/>
    <p:sldId id="298" r:id="rId18"/>
    <p:sldId id="301" r:id="rId19"/>
    <p:sldId id="279" r:id="rId20"/>
    <p:sldId id="297" r:id="rId21"/>
    <p:sldId id="258" r:id="rId22"/>
    <p:sldId id="323" r:id="rId23"/>
    <p:sldId id="259" r:id="rId24"/>
    <p:sldId id="260" r:id="rId25"/>
    <p:sldId id="294" r:id="rId26"/>
    <p:sldId id="310" r:id="rId27"/>
    <p:sldId id="311" r:id="rId28"/>
    <p:sldId id="312" r:id="rId29"/>
    <p:sldId id="315" r:id="rId30"/>
    <p:sldId id="316" r:id="rId31"/>
    <p:sldId id="313" r:id="rId32"/>
    <p:sldId id="314" r:id="rId33"/>
    <p:sldId id="317" r:id="rId34"/>
    <p:sldId id="321" r:id="rId35"/>
    <p:sldId id="318" r:id="rId36"/>
    <p:sldId id="319" r:id="rId37"/>
    <p:sldId id="320"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3" autoAdjust="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6F48621-3508-4B61-BF60-B2CB0C6D5B57}" type="datetimeFigureOut">
              <a:rPr lang="en-US" smtClean="0"/>
              <a:pPr/>
              <a:t>6/10/2016</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822BD95-AD55-42F1-A909-69AC1631467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E1CB0C7-9C3A-44B0-B35D-C3E5B4741866}" type="datetimeFigureOut">
              <a:rPr lang="en-US" smtClean="0"/>
              <a:pPr/>
              <a:t>6/10/2016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C4FC2545-9240-4810-8CF4-F20694854A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FC2545-9240-4810-8CF4-F20694854A5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C771B-DFE7-4E0A-BF66-CE972AC9304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B8E76A-F2E1-4C14-95CD-FE59C06331F0}" type="datetimeFigureOut">
              <a:rPr lang="en-US" smtClean="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5BC771B-DFE7-4E0A-BF66-CE972AC9304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B8E76A-F2E1-4C14-95CD-FE59C06331F0}" type="datetimeFigureOut">
              <a:rPr lang="en-US" smtClean="0"/>
              <a:pPr/>
              <a:t>6/10/2016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BC771B-DFE7-4E0A-BF66-CE972AC9304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kronhousing.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www.summithousingsearch.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295400"/>
            <a:ext cx="7851648" cy="1828800"/>
          </a:xfrm>
        </p:spPr>
        <p:txBody>
          <a:bodyPr/>
          <a:lstStyle/>
          <a:p>
            <a:pPr algn="ctr"/>
            <a:r>
              <a:rPr lang="en-US" dirty="0" smtClean="0"/>
              <a:t>Akron Metropolitan Housing Authority</a:t>
            </a:r>
            <a:endParaRPr lang="en-US" dirty="0"/>
          </a:p>
        </p:txBody>
      </p:sp>
      <p:sp>
        <p:nvSpPr>
          <p:cNvPr id="6" name="Subtitle 5"/>
          <p:cNvSpPr>
            <a:spLocks noGrp="1"/>
          </p:cNvSpPr>
          <p:nvPr>
            <p:ph type="subTitle" idx="1"/>
          </p:nvPr>
        </p:nvSpPr>
        <p:spPr>
          <a:xfrm>
            <a:off x="533400" y="3200400"/>
            <a:ext cx="7854696" cy="1752600"/>
          </a:xfrm>
        </p:spPr>
        <p:txBody>
          <a:bodyPr>
            <a:normAutofit/>
          </a:bodyPr>
          <a:lstStyle/>
          <a:p>
            <a:pPr algn="ctr"/>
            <a:r>
              <a:rPr lang="en-US" sz="4400" dirty="0" smtClean="0"/>
              <a:t>Housing Choice Voucher Program</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Inspection</a:t>
            </a:r>
            <a:endParaRPr lang="en-US" dirty="0"/>
          </a:p>
        </p:txBody>
      </p:sp>
      <p:sp>
        <p:nvSpPr>
          <p:cNvPr id="3" name="Content Placeholder 2"/>
          <p:cNvSpPr>
            <a:spLocks noGrp="1"/>
          </p:cNvSpPr>
          <p:nvPr>
            <p:ph idx="1"/>
          </p:nvPr>
        </p:nvSpPr>
        <p:spPr/>
        <p:txBody>
          <a:bodyPr/>
          <a:lstStyle/>
          <a:p>
            <a:r>
              <a:rPr lang="en-US" dirty="0" smtClean="0"/>
              <a:t>Three chances to pass inspection</a:t>
            </a:r>
          </a:p>
          <a:p>
            <a:pPr lvl="1"/>
            <a:r>
              <a:rPr lang="en-US" dirty="0" smtClean="0"/>
              <a:t>Must pass inspection within 30 days from the first inspection</a:t>
            </a:r>
          </a:p>
          <a:p>
            <a:r>
              <a:rPr lang="en-US" dirty="0" smtClean="0"/>
              <a:t>Fail Examples:</a:t>
            </a:r>
          </a:p>
          <a:p>
            <a:pPr lvl="1"/>
            <a:r>
              <a:rPr lang="en-US" dirty="0" smtClean="0"/>
              <a:t>Missed appointments</a:t>
            </a:r>
          </a:p>
          <a:p>
            <a:pPr lvl="1"/>
            <a:r>
              <a:rPr lang="en-US" dirty="0" smtClean="0"/>
              <a:t>No utilities</a:t>
            </a:r>
          </a:p>
          <a:p>
            <a:pPr lvl="1"/>
            <a:r>
              <a:rPr lang="en-US" dirty="0" smtClean="0"/>
              <a:t>Property not prepared</a:t>
            </a:r>
          </a:p>
        </p:txBody>
      </p:sp>
      <p:sp>
        <p:nvSpPr>
          <p:cNvPr id="4" name="TextBox 3"/>
          <p:cNvSpPr txBox="1"/>
          <p:nvPr/>
        </p:nvSpPr>
        <p:spPr>
          <a:xfrm>
            <a:off x="5715000" y="61722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and Leasing</a:t>
            </a:r>
            <a:endParaRPr lang="en-US" dirty="0"/>
          </a:p>
        </p:txBody>
      </p:sp>
      <p:sp>
        <p:nvSpPr>
          <p:cNvPr id="3" name="Content Placeholder 2"/>
          <p:cNvSpPr>
            <a:spLocks noGrp="1"/>
          </p:cNvSpPr>
          <p:nvPr>
            <p:ph idx="1"/>
          </p:nvPr>
        </p:nvSpPr>
        <p:spPr>
          <a:xfrm>
            <a:off x="457200" y="1935480"/>
            <a:ext cx="8229600" cy="4465320"/>
          </a:xfrm>
        </p:spPr>
        <p:txBody>
          <a:bodyPr>
            <a:normAutofit/>
          </a:bodyPr>
          <a:lstStyle/>
          <a:p>
            <a:r>
              <a:rPr lang="en-US" dirty="0" smtClean="0"/>
              <a:t>After inspection passes</a:t>
            </a:r>
          </a:p>
          <a:p>
            <a:pPr lvl="1"/>
            <a:r>
              <a:rPr lang="en-US" dirty="0" smtClean="0"/>
              <a:t>Contract will not start prior to the passed inspection date</a:t>
            </a:r>
          </a:p>
          <a:p>
            <a:pPr lvl="1"/>
            <a:r>
              <a:rPr lang="en-US" dirty="0" smtClean="0"/>
              <a:t>Finalized rental quote within 48 hours</a:t>
            </a:r>
          </a:p>
          <a:p>
            <a:pPr lvl="2"/>
            <a:r>
              <a:rPr lang="en-US" dirty="0" smtClean="0"/>
              <a:t>Can’t charge more than agreed upon contract rent</a:t>
            </a:r>
          </a:p>
          <a:p>
            <a:pPr lvl="1"/>
            <a:r>
              <a:rPr lang="en-US" dirty="0" smtClean="0"/>
              <a:t>Contract will be mailed within 10 business days, which will state the AMHA portion of rent as well as the client portion</a:t>
            </a:r>
          </a:p>
          <a:p>
            <a:pPr lvl="1"/>
            <a:r>
              <a:rPr lang="en-US" dirty="0" smtClean="0"/>
              <a:t>The contract, lease, and all associated paperwork must be completed, signed and submitted to AMHA within 60-days from the effective date of the contract</a:t>
            </a:r>
          </a:p>
        </p:txBody>
      </p:sp>
      <p:sp>
        <p:nvSpPr>
          <p:cNvPr id="4" name="TextBox 3"/>
          <p:cNvSpPr txBox="1"/>
          <p:nvPr/>
        </p:nvSpPr>
        <p:spPr>
          <a:xfrm>
            <a:off x="5334000" y="6324601"/>
            <a:ext cx="3429000" cy="646331"/>
          </a:xfrm>
          <a:prstGeom prst="rect">
            <a:avLst/>
          </a:prstGeom>
          <a:noFill/>
        </p:spPr>
        <p:txBody>
          <a:bodyPr wrap="square" rtlCol="0">
            <a:spAutoFit/>
          </a:bodyPr>
          <a:lstStyle/>
          <a:p>
            <a:r>
              <a:rPr lang="en-US" dirty="0" smtClean="0"/>
              <a:t>Christyne Mullins, 330-376-9458</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Deposits</a:t>
            </a:r>
            <a:endParaRPr lang="en-US" dirty="0"/>
          </a:p>
        </p:txBody>
      </p:sp>
      <p:sp>
        <p:nvSpPr>
          <p:cNvPr id="3" name="Content Placeholder 2"/>
          <p:cNvSpPr>
            <a:spLocks noGrp="1"/>
          </p:cNvSpPr>
          <p:nvPr>
            <p:ph idx="1"/>
          </p:nvPr>
        </p:nvSpPr>
        <p:spPr/>
        <p:txBody>
          <a:bodyPr/>
          <a:lstStyle/>
          <a:p>
            <a:r>
              <a:rPr lang="en-US" dirty="0" smtClean="0"/>
              <a:t>Collect at time of lease signing (if agreeable you can accept payments, document and give receipts)</a:t>
            </a:r>
          </a:p>
          <a:p>
            <a:r>
              <a:rPr lang="en-US" dirty="0" smtClean="0"/>
              <a:t>You cannot charge more than one month approved contract rent</a:t>
            </a:r>
          </a:p>
          <a:p>
            <a:r>
              <a:rPr lang="en-US" dirty="0" smtClean="0"/>
              <a:t>A one time pet deposit is OK, unless a companion animal, no monthly pet rent is permissible</a:t>
            </a:r>
          </a:p>
          <a:p>
            <a:endParaRPr lang="en-US" dirty="0"/>
          </a:p>
        </p:txBody>
      </p:sp>
      <p:sp>
        <p:nvSpPr>
          <p:cNvPr id="4" name="TextBox 3"/>
          <p:cNvSpPr txBox="1"/>
          <p:nvPr/>
        </p:nvSpPr>
        <p:spPr>
          <a:xfrm>
            <a:off x="5334000" y="6324601"/>
            <a:ext cx="3429000" cy="646331"/>
          </a:xfrm>
          <a:prstGeom prst="rect">
            <a:avLst/>
          </a:prstGeom>
          <a:noFill/>
        </p:spPr>
        <p:txBody>
          <a:bodyPr wrap="square" rtlCol="0">
            <a:spAutoFit/>
          </a:bodyPr>
          <a:lstStyle/>
          <a:p>
            <a:r>
              <a:rPr lang="en-US" dirty="0" smtClean="0"/>
              <a:t>Christyne Mullins, 330-376-9458</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Lease</a:t>
            </a:r>
            <a:endParaRPr lang="en-US" dirty="0"/>
          </a:p>
        </p:txBody>
      </p:sp>
      <p:sp>
        <p:nvSpPr>
          <p:cNvPr id="3" name="Content Placeholder 2"/>
          <p:cNvSpPr>
            <a:spLocks noGrp="1"/>
          </p:cNvSpPr>
          <p:nvPr>
            <p:ph idx="1"/>
          </p:nvPr>
        </p:nvSpPr>
        <p:spPr/>
        <p:txBody>
          <a:bodyPr>
            <a:normAutofit/>
          </a:bodyPr>
          <a:lstStyle/>
          <a:p>
            <a:r>
              <a:rPr lang="en-US" dirty="0" smtClean="0"/>
              <a:t>Your lease must match the AMHA contract</a:t>
            </a:r>
          </a:p>
          <a:p>
            <a:pPr lvl="1"/>
            <a:r>
              <a:rPr lang="en-US" dirty="0" smtClean="0"/>
              <a:t>Start and end dates</a:t>
            </a:r>
          </a:p>
          <a:p>
            <a:pPr lvl="1"/>
            <a:r>
              <a:rPr lang="en-US" dirty="0" smtClean="0"/>
              <a:t>AMHA and client portions of rent</a:t>
            </a:r>
          </a:p>
          <a:p>
            <a:pPr lvl="1"/>
            <a:r>
              <a:rPr lang="en-US" dirty="0" smtClean="0"/>
              <a:t>Utility and appliance responsibility</a:t>
            </a:r>
          </a:p>
          <a:p>
            <a:pPr lvl="1"/>
            <a:r>
              <a:rPr lang="en-US" dirty="0" smtClean="0"/>
              <a:t>Persons in household</a:t>
            </a:r>
          </a:p>
          <a:p>
            <a:r>
              <a:rPr lang="en-US" dirty="0" smtClean="0"/>
              <a:t>Also must have original signatures and tenancy addendum</a:t>
            </a:r>
          </a:p>
          <a:p>
            <a:endParaRPr lang="en-US" dirty="0" smtClean="0"/>
          </a:p>
          <a:p>
            <a:pPr lvl="1"/>
            <a:endParaRPr lang="en-US" dirty="0"/>
          </a:p>
        </p:txBody>
      </p:sp>
      <p:sp>
        <p:nvSpPr>
          <p:cNvPr id="4" name="TextBox 3"/>
          <p:cNvSpPr txBox="1"/>
          <p:nvPr/>
        </p:nvSpPr>
        <p:spPr>
          <a:xfrm>
            <a:off x="5334000" y="6324601"/>
            <a:ext cx="3429000" cy="646331"/>
          </a:xfrm>
          <a:prstGeom prst="rect">
            <a:avLst/>
          </a:prstGeom>
          <a:noFill/>
        </p:spPr>
        <p:txBody>
          <a:bodyPr wrap="square" rtlCol="0">
            <a:spAutoFit/>
          </a:bodyPr>
          <a:lstStyle/>
          <a:p>
            <a:r>
              <a:rPr lang="en-US" dirty="0" smtClean="0"/>
              <a:t>Christyne Mullins, 330-376-9458</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a:t>
            </a:r>
            <a:endParaRPr lang="en-US" dirty="0"/>
          </a:p>
        </p:txBody>
      </p:sp>
      <p:sp>
        <p:nvSpPr>
          <p:cNvPr id="3" name="Content Placeholder 2"/>
          <p:cNvSpPr>
            <a:spLocks noGrp="1"/>
          </p:cNvSpPr>
          <p:nvPr>
            <p:ph idx="1"/>
          </p:nvPr>
        </p:nvSpPr>
        <p:spPr/>
        <p:txBody>
          <a:bodyPr/>
          <a:lstStyle/>
          <a:p>
            <a:r>
              <a:rPr lang="en-US" dirty="0" smtClean="0"/>
              <a:t>Once the contract, lease and all associated documents are submitted, we will release payment to the landlord</a:t>
            </a:r>
          </a:p>
          <a:p>
            <a:r>
              <a:rPr lang="en-US" dirty="0" smtClean="0"/>
              <a:t>Payments are made via direct deposit</a:t>
            </a:r>
          </a:p>
          <a:p>
            <a:r>
              <a:rPr lang="en-US" dirty="0" smtClean="0"/>
              <a:t>Payments will be retroactive to the effective date of the contract</a:t>
            </a:r>
          </a:p>
          <a:p>
            <a:r>
              <a:rPr lang="en-US" dirty="0" smtClean="0"/>
              <a:t>Check processing dates are available on the Landlord Portal</a:t>
            </a:r>
          </a:p>
        </p:txBody>
      </p:sp>
      <p:sp>
        <p:nvSpPr>
          <p:cNvPr id="4" name="TextBox 3"/>
          <p:cNvSpPr txBox="1"/>
          <p:nvPr/>
        </p:nvSpPr>
        <p:spPr>
          <a:xfrm>
            <a:off x="5334000" y="6324601"/>
            <a:ext cx="3429000" cy="646331"/>
          </a:xfrm>
          <a:prstGeom prst="rect">
            <a:avLst/>
          </a:prstGeom>
          <a:noFill/>
        </p:spPr>
        <p:txBody>
          <a:bodyPr wrap="square" rtlCol="0">
            <a:spAutoFit/>
          </a:bodyPr>
          <a:lstStyle/>
          <a:p>
            <a:r>
              <a:rPr lang="en-US" dirty="0" smtClean="0"/>
              <a:t>Elizabeth Kaisk, 330-376-7045</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Landlord Portal	</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hlinkClick r:id="rId2"/>
              </a:rPr>
              <a:t>www.akronhousing.org</a:t>
            </a:r>
            <a:endParaRPr lang="en-US" dirty="0" smtClean="0"/>
          </a:p>
          <a:p>
            <a:pPr lvl="1"/>
            <a:r>
              <a:rPr lang="en-US" dirty="0" smtClean="0"/>
              <a:t>Landlord Central</a:t>
            </a:r>
          </a:p>
          <a:p>
            <a:pPr lvl="1"/>
            <a:r>
              <a:rPr lang="en-US" dirty="0" smtClean="0"/>
              <a:t>Landlord Access (2</a:t>
            </a:r>
            <a:r>
              <a:rPr lang="en-US" baseline="30000" dirty="0" smtClean="0"/>
              <a:t>nd</a:t>
            </a:r>
            <a:r>
              <a:rPr lang="en-US" dirty="0" smtClean="0"/>
              <a:t> selection on menu)</a:t>
            </a:r>
          </a:p>
          <a:p>
            <a:r>
              <a:rPr lang="en-US" dirty="0" smtClean="0"/>
              <a:t>Payment information</a:t>
            </a:r>
          </a:p>
          <a:p>
            <a:r>
              <a:rPr lang="en-US" dirty="0" smtClean="0"/>
              <a:t>Inspection information</a:t>
            </a:r>
          </a:p>
          <a:p>
            <a:r>
              <a:rPr lang="en-US" dirty="0" smtClean="0"/>
              <a:t>Automatic updates for your convenience</a:t>
            </a:r>
          </a:p>
          <a:p>
            <a:r>
              <a:rPr lang="en-US" dirty="0" smtClean="0"/>
              <a:t>Announcements</a:t>
            </a:r>
          </a:p>
          <a:p>
            <a:r>
              <a:rPr lang="en-US" dirty="0" smtClean="0"/>
              <a:t>Landlord Newsletters</a:t>
            </a:r>
          </a:p>
          <a:p>
            <a:pPr>
              <a:buNone/>
            </a:pPr>
            <a:r>
              <a:rPr lang="en-US" dirty="0" smtClean="0"/>
              <a:t>Suggestions for enhancements?</a:t>
            </a:r>
          </a:p>
          <a:p>
            <a:pPr lvl="1"/>
            <a:r>
              <a:rPr lang="en-US" dirty="0" smtClean="0"/>
              <a:t>Online training?</a:t>
            </a:r>
          </a:p>
          <a:p>
            <a:r>
              <a:rPr lang="en-US" dirty="0" smtClean="0"/>
              <a:t>Contact Kathy Patton to get setup on the Portal at </a:t>
            </a:r>
          </a:p>
          <a:p>
            <a:pPr>
              <a:buNone/>
            </a:pPr>
            <a:r>
              <a:rPr lang="en-US" dirty="0" smtClean="0"/>
              <a:t>	330-376-9366</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648200" y="1981200"/>
            <a:ext cx="4038600" cy="4038599"/>
          </a:xfrm>
          <a:prstGeom prst="rect">
            <a:avLst/>
          </a:prstGeom>
          <a:noFill/>
          <a:ln w="9525">
            <a:noFill/>
            <a:miter lim="800000"/>
            <a:headEnd/>
            <a:tailEnd/>
          </a:ln>
        </p:spPr>
      </p:pic>
      <p:sp>
        <p:nvSpPr>
          <p:cNvPr id="5" name="TextBox 4"/>
          <p:cNvSpPr txBox="1"/>
          <p:nvPr/>
        </p:nvSpPr>
        <p:spPr>
          <a:xfrm>
            <a:off x="5715000" y="61722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Inspections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inspectors?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Currently have 3 Full Time Inspectors</a:t>
            </a:r>
          </a:p>
          <a:p>
            <a:pPr lvl="1"/>
            <a:r>
              <a:rPr lang="en-US" dirty="0" smtClean="0"/>
              <a:t>Tom Baugher – 26 years experience</a:t>
            </a:r>
          </a:p>
          <a:p>
            <a:pPr lvl="2"/>
            <a:r>
              <a:rPr lang="en-US" dirty="0" smtClean="0"/>
              <a:t>North to Northfield, East to </a:t>
            </a:r>
            <a:r>
              <a:rPr lang="en-US" dirty="0" err="1" smtClean="0"/>
              <a:t>Mogadore</a:t>
            </a:r>
            <a:r>
              <a:rPr lang="en-US" dirty="0" smtClean="0"/>
              <a:t>, West to N Hawkins area</a:t>
            </a:r>
          </a:p>
          <a:p>
            <a:pPr lvl="1"/>
            <a:r>
              <a:rPr lang="en-US" dirty="0" smtClean="0"/>
              <a:t>Ray Trillet – 24 years experience</a:t>
            </a:r>
          </a:p>
          <a:p>
            <a:pPr lvl="2"/>
            <a:r>
              <a:rPr lang="en-US" dirty="0" smtClean="0"/>
              <a:t>East to Goodyear Heights, Firestone Park, Kenmore</a:t>
            </a:r>
          </a:p>
          <a:p>
            <a:pPr lvl="1"/>
            <a:r>
              <a:rPr lang="en-US" dirty="0" smtClean="0"/>
              <a:t>Amy Polk – 10 years experience</a:t>
            </a:r>
          </a:p>
          <a:p>
            <a:pPr lvl="2"/>
            <a:r>
              <a:rPr lang="en-US" dirty="0" smtClean="0"/>
              <a:t>Barberton, Southern Summit County, West Akron, Fairlawn, Central</a:t>
            </a:r>
          </a:p>
          <a:p>
            <a:r>
              <a:rPr lang="en-US" dirty="0" smtClean="0"/>
              <a:t>Schedulers:  Troy Sutton and Dunel Howard</a:t>
            </a:r>
          </a:p>
          <a:p>
            <a:pPr lvl="1"/>
            <a:r>
              <a:rPr lang="en-US" dirty="0" smtClean="0"/>
              <a:t>Also earned HQS Certification to go out on inspections as needed</a:t>
            </a:r>
          </a:p>
          <a:p>
            <a:r>
              <a:rPr lang="en-US" dirty="0" smtClean="0"/>
              <a:t>HQS Supervisor: Kathy Patton</a:t>
            </a:r>
          </a:p>
          <a:p>
            <a:pPr lvl="1"/>
            <a:r>
              <a:rPr lang="en-US" dirty="0" smtClean="0"/>
              <a:t>Quality Control Inspections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Biennial Landlords	</a:t>
            </a:r>
            <a:endParaRPr lang="en-US" dirty="0"/>
          </a:p>
        </p:txBody>
      </p:sp>
      <p:sp>
        <p:nvSpPr>
          <p:cNvPr id="3" name="Content Placeholder 2"/>
          <p:cNvSpPr>
            <a:spLocks noGrp="1"/>
          </p:cNvSpPr>
          <p:nvPr>
            <p:ph sz="half" idx="1"/>
          </p:nvPr>
        </p:nvSpPr>
        <p:spPr/>
        <p:txBody>
          <a:bodyPr>
            <a:normAutofit/>
          </a:bodyPr>
          <a:lstStyle/>
          <a:p>
            <a:r>
              <a:rPr lang="en-US" dirty="0" smtClean="0"/>
              <a:t>Qualifications</a:t>
            </a:r>
          </a:p>
          <a:p>
            <a:pPr lvl="1"/>
            <a:r>
              <a:rPr lang="en-US" dirty="0" smtClean="0"/>
              <a:t>No abatements in the past 2 years</a:t>
            </a:r>
          </a:p>
          <a:p>
            <a:pPr lvl="1"/>
            <a:r>
              <a:rPr lang="en-US" dirty="0" smtClean="0"/>
              <a:t>No more than </a:t>
            </a:r>
            <a:r>
              <a:rPr lang="en-US" dirty="0" smtClean="0"/>
              <a:t>5 </a:t>
            </a:r>
            <a:r>
              <a:rPr lang="en-US" dirty="0" smtClean="0"/>
              <a:t>special inspections in the last 2 years</a:t>
            </a:r>
          </a:p>
          <a:p>
            <a:pPr lvl="1"/>
            <a:r>
              <a:rPr lang="en-US" dirty="0" smtClean="0"/>
              <a:t>Rolling calendar</a:t>
            </a:r>
          </a:p>
          <a:p>
            <a:pPr lvl="1"/>
            <a:r>
              <a:rPr lang="en-US" dirty="0" smtClean="0"/>
              <a:t>System generated</a:t>
            </a:r>
            <a:endParaRPr lang="en-US" dirty="0"/>
          </a:p>
        </p:txBody>
      </p:sp>
      <p:sp>
        <p:nvSpPr>
          <p:cNvPr id="4" name="Content Placeholder 3"/>
          <p:cNvSpPr>
            <a:spLocks noGrp="1"/>
          </p:cNvSpPr>
          <p:nvPr>
            <p:ph sz="half" idx="2"/>
          </p:nvPr>
        </p:nvSpPr>
        <p:spPr/>
        <p:txBody>
          <a:bodyPr>
            <a:normAutofit/>
          </a:bodyPr>
          <a:lstStyle/>
          <a:p>
            <a:r>
              <a:rPr lang="en-US" dirty="0" smtClean="0"/>
              <a:t>First landlords included in program July 1, 2015</a:t>
            </a:r>
          </a:p>
          <a:p>
            <a:r>
              <a:rPr lang="en-US" dirty="0" smtClean="0"/>
              <a:t>Annual and Biennial inspections are conducted 2-3 months before the inspection is due</a:t>
            </a:r>
          </a:p>
          <a:p>
            <a:endParaRPr lang="en-US" dirty="0"/>
          </a:p>
        </p:txBody>
      </p:sp>
      <p:sp>
        <p:nvSpPr>
          <p:cNvPr id="5" name="TextBox 4"/>
          <p:cNvSpPr txBox="1"/>
          <p:nvPr/>
        </p:nvSpPr>
        <p:spPr>
          <a:xfrm>
            <a:off x="5715000" y="6488668"/>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a:t>
            </a:r>
            <a:endParaRPr lang="en-US" dirty="0"/>
          </a:p>
        </p:txBody>
      </p:sp>
      <p:sp>
        <p:nvSpPr>
          <p:cNvPr id="4" name="Text Placeholder 3"/>
          <p:cNvSpPr>
            <a:spLocks noGrp="1"/>
          </p:cNvSpPr>
          <p:nvPr>
            <p:ph type="body" idx="1"/>
          </p:nvPr>
        </p:nvSpPr>
        <p:spPr/>
        <p:txBody>
          <a:bodyPr/>
          <a:lstStyle/>
          <a:p>
            <a:endParaRPr lang="en-US" dirty="0" smtClean="0"/>
          </a:p>
          <a:p>
            <a:r>
              <a:rPr lang="en-US" dirty="0" smtClean="0"/>
              <a:t>Average pass rates:</a:t>
            </a:r>
          </a:p>
          <a:p>
            <a:pPr algn="ctr"/>
            <a:endParaRPr lang="en-US" dirty="0"/>
          </a:p>
        </p:txBody>
      </p:sp>
      <p:sp>
        <p:nvSpPr>
          <p:cNvPr id="5" name="Text Placeholder 4"/>
          <p:cNvSpPr>
            <a:spLocks noGrp="1"/>
          </p:cNvSpPr>
          <p:nvPr>
            <p:ph type="body" sz="half" idx="3"/>
          </p:nvPr>
        </p:nvSpPr>
        <p:spPr/>
        <p:txBody>
          <a:bodyPr/>
          <a:lstStyle/>
          <a:p>
            <a:r>
              <a:rPr lang="en-US" dirty="0" smtClean="0"/>
              <a:t>Improvement suggestions:</a:t>
            </a:r>
            <a:endParaRPr lang="en-US" dirty="0"/>
          </a:p>
        </p:txBody>
      </p:sp>
      <p:sp>
        <p:nvSpPr>
          <p:cNvPr id="3" name="Content Placeholder 2"/>
          <p:cNvSpPr>
            <a:spLocks noGrp="1"/>
          </p:cNvSpPr>
          <p:nvPr>
            <p:ph sz="quarter" idx="2"/>
          </p:nvPr>
        </p:nvSpPr>
        <p:spPr/>
        <p:txBody>
          <a:bodyPr/>
          <a:lstStyle/>
          <a:p>
            <a:pPr algn="ctr">
              <a:buNone/>
            </a:pPr>
            <a:endParaRPr lang="en-US" sz="1400" dirty="0" smtClean="0"/>
          </a:p>
          <a:p>
            <a:r>
              <a:rPr lang="en-US" dirty="0" smtClean="0"/>
              <a:t>Annual inspections	41%</a:t>
            </a:r>
          </a:p>
          <a:p>
            <a:r>
              <a:rPr lang="en-US" dirty="0" smtClean="0"/>
              <a:t>Initial inspections	30%</a:t>
            </a:r>
          </a:p>
          <a:p>
            <a:r>
              <a:rPr lang="en-US" dirty="0" smtClean="0"/>
              <a:t>Special/Emergency inspections		19%</a:t>
            </a:r>
            <a:endParaRPr lang="en-US" dirty="0"/>
          </a:p>
        </p:txBody>
      </p:sp>
      <p:sp>
        <p:nvSpPr>
          <p:cNvPr id="6" name="Content Placeholder 5"/>
          <p:cNvSpPr>
            <a:spLocks noGrp="1"/>
          </p:cNvSpPr>
          <p:nvPr>
            <p:ph sz="quarter" idx="4"/>
          </p:nvPr>
        </p:nvSpPr>
        <p:spPr>
          <a:xfrm>
            <a:off x="4645025" y="2362200"/>
            <a:ext cx="4041775" cy="3998120"/>
          </a:xfrm>
        </p:spPr>
        <p:txBody>
          <a:bodyPr>
            <a:normAutofit lnSpcReduction="10000"/>
          </a:bodyPr>
          <a:lstStyle/>
          <a:p>
            <a:r>
              <a:rPr lang="en-US" dirty="0" smtClean="0"/>
              <a:t>Use self inspection list before inspection</a:t>
            </a:r>
          </a:p>
          <a:p>
            <a:r>
              <a:rPr lang="en-US" dirty="0" smtClean="0"/>
              <a:t>Conduct periodic inspections of your property</a:t>
            </a:r>
          </a:p>
          <a:p>
            <a:r>
              <a:rPr lang="en-US" dirty="0" smtClean="0"/>
              <a:t>Address tenant complaint calls promptly</a:t>
            </a:r>
          </a:p>
          <a:p>
            <a:r>
              <a:rPr lang="en-US" dirty="0" smtClean="0"/>
              <a:t>Call scheduler/inspector if you are not sure about a repair or to check violation</a:t>
            </a:r>
          </a:p>
          <a:p>
            <a:r>
              <a:rPr lang="en-US" dirty="0" smtClean="0"/>
              <a:t>Review HQS handbook</a:t>
            </a:r>
          </a:p>
          <a:p>
            <a:r>
              <a:rPr lang="en-US" dirty="0" smtClean="0"/>
              <a:t>Biennial Qualifications</a:t>
            </a:r>
          </a:p>
          <a:p>
            <a:endParaRPr lang="en-US" dirty="0" smtClean="0"/>
          </a:p>
          <a:p>
            <a:endParaRPr lang="en-US" dirty="0"/>
          </a:p>
        </p:txBody>
      </p:sp>
      <p:sp>
        <p:nvSpPr>
          <p:cNvPr id="7" name="TextBox 6"/>
          <p:cNvSpPr txBox="1"/>
          <p:nvPr/>
        </p:nvSpPr>
        <p:spPr>
          <a:xfrm>
            <a:off x="5715000" y="61722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Summit Housing Search</a:t>
            </a:r>
            <a:endParaRPr lang="en-US" dirty="0"/>
          </a:p>
        </p:txBody>
      </p:sp>
      <p:sp>
        <p:nvSpPr>
          <p:cNvPr id="3" name="Content Placeholder 2"/>
          <p:cNvSpPr>
            <a:spLocks noGrp="1"/>
          </p:cNvSpPr>
          <p:nvPr>
            <p:ph idx="1"/>
          </p:nvPr>
        </p:nvSpPr>
        <p:spPr/>
        <p:txBody>
          <a:bodyPr/>
          <a:lstStyle/>
          <a:p>
            <a:r>
              <a:rPr lang="en-US" dirty="0" smtClean="0"/>
              <a:t>FREE Service</a:t>
            </a:r>
          </a:p>
          <a:p>
            <a:r>
              <a:rPr lang="en-US" dirty="0" smtClean="0"/>
              <a:t>Maintain an inventory of your properties</a:t>
            </a:r>
          </a:p>
          <a:p>
            <a:r>
              <a:rPr lang="en-US" dirty="0" smtClean="0"/>
              <a:t>We direct all tenants to use </a:t>
            </a:r>
            <a:r>
              <a:rPr lang="en-US" dirty="0" smtClean="0">
                <a:hlinkClick r:id="rId2"/>
              </a:rPr>
              <a:t>www.summithousingsearch.org</a:t>
            </a:r>
            <a:endParaRPr lang="en-US" dirty="0" smtClean="0"/>
          </a:p>
          <a:p>
            <a:r>
              <a:rPr lang="en-US" dirty="0" smtClean="0"/>
              <a:t>Go to the website or call 1-877-428-8844 to list or update your property</a:t>
            </a:r>
          </a:p>
          <a:p>
            <a:r>
              <a:rPr lang="en-US" dirty="0" smtClean="0"/>
              <a:t>Customer Service available 9am -8pm Monday-Friday</a:t>
            </a:r>
          </a:p>
          <a:p>
            <a:endParaRPr lang="en-US" dirty="0" smtClean="0"/>
          </a:p>
        </p:txBody>
      </p:sp>
      <p:sp>
        <p:nvSpPr>
          <p:cNvPr id="4" name="TextBox 3"/>
          <p:cNvSpPr txBox="1"/>
          <p:nvPr/>
        </p:nvSpPr>
        <p:spPr>
          <a:xfrm>
            <a:off x="5486400" y="6172200"/>
            <a:ext cx="3200400" cy="369332"/>
          </a:xfrm>
          <a:prstGeom prst="rect">
            <a:avLst/>
          </a:prstGeom>
          <a:noFill/>
        </p:spPr>
        <p:txBody>
          <a:bodyPr wrap="square" rtlCol="0">
            <a:spAutoFit/>
          </a:bodyPr>
          <a:lstStyle/>
          <a:p>
            <a:r>
              <a:rPr lang="en-US" dirty="0" err="1" smtClean="0"/>
              <a:t>Shary</a:t>
            </a:r>
            <a:r>
              <a:rPr lang="en-US" dirty="0" smtClean="0"/>
              <a:t> Page, 330-376-9453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14352"/>
            <a:ext cx="2743200" cy="704848"/>
          </a:xfrm>
        </p:spPr>
        <p:txBody>
          <a:bodyPr/>
          <a:lstStyle/>
          <a:p>
            <a:r>
              <a:rPr lang="en-US" dirty="0" smtClean="0"/>
              <a:t>Inspection Report</a:t>
            </a:r>
            <a:endParaRPr lang="en-US" dirty="0"/>
          </a:p>
        </p:txBody>
      </p:sp>
      <p:sp>
        <p:nvSpPr>
          <p:cNvPr id="7" name="Text Placeholder 6"/>
          <p:cNvSpPr>
            <a:spLocks noGrp="1"/>
          </p:cNvSpPr>
          <p:nvPr>
            <p:ph type="body" idx="2"/>
          </p:nvPr>
        </p:nvSpPr>
        <p:spPr>
          <a:xfrm>
            <a:off x="685800" y="1295400"/>
            <a:ext cx="2743200" cy="4953000"/>
          </a:xfrm>
        </p:spPr>
        <p:txBody>
          <a:bodyPr>
            <a:normAutofit fontScale="92500" lnSpcReduction="10000"/>
          </a:bodyPr>
          <a:lstStyle/>
          <a:p>
            <a:r>
              <a:rPr lang="en-US" dirty="0" smtClean="0"/>
              <a:t>Area:</a:t>
            </a:r>
          </a:p>
          <a:p>
            <a:r>
              <a:rPr lang="en-US" dirty="0" smtClean="0"/>
              <a:t>Preformatted description of where the inspector observed the fail item</a:t>
            </a:r>
          </a:p>
          <a:p>
            <a:endParaRPr lang="en-US" dirty="0" smtClean="0"/>
          </a:p>
          <a:p>
            <a:r>
              <a:rPr lang="en-US" dirty="0" smtClean="0"/>
              <a:t>Item _._:</a:t>
            </a:r>
          </a:p>
          <a:p>
            <a:r>
              <a:rPr lang="en-US" dirty="0" smtClean="0"/>
              <a:t>Indicates what Housing Quality Standard was used to determine a failed item</a:t>
            </a:r>
          </a:p>
          <a:p>
            <a:endParaRPr lang="en-US" dirty="0" smtClean="0"/>
          </a:p>
          <a:p>
            <a:r>
              <a:rPr lang="en-US" dirty="0" smtClean="0"/>
              <a:t>Deficiency:</a:t>
            </a:r>
          </a:p>
          <a:p>
            <a:r>
              <a:rPr lang="en-US" dirty="0" smtClean="0"/>
              <a:t>The description of what failed.  Preformatted categories, generally designed to closely match the actual fail item</a:t>
            </a:r>
          </a:p>
          <a:p>
            <a:endParaRPr lang="en-US" dirty="0" smtClean="0"/>
          </a:p>
          <a:p>
            <a:r>
              <a:rPr lang="en-US" dirty="0" smtClean="0"/>
              <a:t>Severity:</a:t>
            </a:r>
          </a:p>
          <a:p>
            <a:r>
              <a:rPr lang="en-US" dirty="0" smtClean="0"/>
              <a:t>States who is responsible to correct the failed item</a:t>
            </a:r>
          </a:p>
          <a:p>
            <a:endParaRPr lang="en-US" dirty="0" smtClean="0"/>
          </a:p>
          <a:p>
            <a:r>
              <a:rPr lang="en-US" dirty="0" smtClean="0"/>
              <a:t>Comments:</a:t>
            </a:r>
          </a:p>
          <a:p>
            <a:r>
              <a:rPr lang="en-US" dirty="0" smtClean="0"/>
              <a:t>Detailed description of failed item.  Sometimes includes more specific location information</a:t>
            </a:r>
          </a:p>
          <a:p>
            <a:endParaRPr lang="en-US" dirty="0" smtClean="0"/>
          </a:p>
          <a:p>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3575050" y="762000"/>
            <a:ext cx="5111750" cy="5399927"/>
          </a:xfrm>
          <a:prstGeom prst="rect">
            <a:avLst/>
          </a:prstGeom>
          <a:noFill/>
          <a:ln w="9525">
            <a:solidFill>
              <a:srgbClr val="0070C0"/>
            </a:solidFill>
            <a:miter lim="800000"/>
            <a:headEnd/>
            <a:tailEnd/>
          </a:ln>
        </p:spPr>
      </p:pic>
      <p:sp>
        <p:nvSpPr>
          <p:cNvPr id="6" name="TextBox 5"/>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Paint Risk</a:t>
            </a:r>
            <a:endParaRPr lang="en-US" dirty="0"/>
          </a:p>
        </p:txBody>
      </p:sp>
      <p:sp>
        <p:nvSpPr>
          <p:cNvPr id="5" name="Content Placeholder 4"/>
          <p:cNvSpPr>
            <a:spLocks noGrp="1"/>
          </p:cNvSpPr>
          <p:nvPr>
            <p:ph idx="1"/>
          </p:nvPr>
        </p:nvSpPr>
        <p:spPr>
          <a:xfrm>
            <a:off x="457200" y="1752600"/>
            <a:ext cx="8229600" cy="5105400"/>
          </a:xfrm>
        </p:spPr>
        <p:txBody>
          <a:bodyPr>
            <a:normAutofit fontScale="70000" lnSpcReduction="20000"/>
          </a:bodyPr>
          <a:lstStyle/>
          <a:p>
            <a:r>
              <a:rPr lang="en-US" dirty="0" smtClean="0"/>
              <a:t>Three conditions MUST exist:</a:t>
            </a:r>
          </a:p>
          <a:p>
            <a:pPr marL="971550" lvl="1" indent="-514350">
              <a:buFont typeface="+mj-lt"/>
              <a:buAutoNum type="arabicPeriod"/>
            </a:pPr>
            <a:r>
              <a:rPr lang="en-US" dirty="0" smtClean="0"/>
              <a:t>Defective Paint</a:t>
            </a:r>
          </a:p>
          <a:p>
            <a:pPr marL="971550" lvl="1" indent="-514350">
              <a:buFont typeface="+mj-lt"/>
              <a:buAutoNum type="arabicPeriod"/>
            </a:pPr>
            <a:r>
              <a:rPr lang="en-US" dirty="0" smtClean="0"/>
              <a:t>Home built prior to 1978</a:t>
            </a:r>
          </a:p>
          <a:p>
            <a:pPr marL="971550" lvl="1" indent="-514350">
              <a:buFont typeface="+mj-lt"/>
              <a:buAutoNum type="arabicPeriod"/>
            </a:pPr>
            <a:r>
              <a:rPr lang="en-US" dirty="0" smtClean="0"/>
              <a:t>There is or will be children under the age of six in the home.</a:t>
            </a:r>
          </a:p>
          <a:p>
            <a:pPr marL="571500" indent="-514350"/>
            <a:r>
              <a:rPr lang="en-US" dirty="0" smtClean="0"/>
              <a:t>All work must be conducted by RRP certified worker unless Risk Assessment finds no lead particles above EPA limit.</a:t>
            </a:r>
          </a:p>
          <a:p>
            <a:pPr marL="571500" indent="-514350"/>
            <a:r>
              <a:rPr lang="en-US" dirty="0" smtClean="0"/>
              <a:t>Documents required to pass unit identified as a lead risk hazard:</a:t>
            </a:r>
          </a:p>
          <a:p>
            <a:pPr marL="971550" lvl="1" indent="-514350">
              <a:buFont typeface="+mj-lt"/>
              <a:buAutoNum type="arabicPeriod"/>
            </a:pPr>
            <a:r>
              <a:rPr lang="en-US" dirty="0" smtClean="0"/>
              <a:t>Copy of the Lead Paint Owner’s Certification (provided by AMHA)</a:t>
            </a:r>
          </a:p>
          <a:p>
            <a:pPr marL="971550" lvl="1" indent="-514350">
              <a:buFont typeface="+mj-lt"/>
              <a:buAutoNum type="arabicPeriod"/>
            </a:pPr>
            <a:r>
              <a:rPr lang="en-US" dirty="0" smtClean="0"/>
              <a:t>Copy of the Certified Renovator’s Certificate (RRP Certificate)</a:t>
            </a:r>
          </a:p>
          <a:p>
            <a:pPr marL="971550" lvl="1" indent="-514350">
              <a:buFont typeface="+mj-lt"/>
              <a:buAutoNum type="arabicPeriod"/>
            </a:pPr>
            <a:r>
              <a:rPr lang="en-US" dirty="0" smtClean="0"/>
              <a:t>Copy of the signed pre-renovation education form confirming receipt of the lead hazard information packet.</a:t>
            </a:r>
          </a:p>
          <a:p>
            <a:pPr marL="971550" lvl="1" indent="-514350">
              <a:buFont typeface="+mj-lt"/>
              <a:buAutoNum type="arabicPeriod"/>
            </a:pPr>
            <a:r>
              <a:rPr lang="en-US" dirty="0" smtClean="0"/>
              <a:t>Copy of the clearance report after all work is completed and cleared.</a:t>
            </a:r>
          </a:p>
          <a:p>
            <a:pPr marL="971550" lvl="1" indent="-514350">
              <a:buNone/>
            </a:pPr>
            <a:r>
              <a:rPr lang="en-US" dirty="0" smtClean="0">
                <a:solidFill>
                  <a:schemeClr val="tx2">
                    <a:lumMod val="90000"/>
                    <a:lumOff val="10000"/>
                  </a:schemeClr>
                </a:solidFill>
              </a:rPr>
              <a:t>5. </a:t>
            </a:r>
            <a:r>
              <a:rPr lang="en-US" dirty="0" smtClean="0"/>
              <a:t>	In an effort to avoid a lead based paint assessment, housing providers must use caution regarding the advertising of their properties. Refusing to rent, implementing different terms/conditions, or making discouraging comments on the basis of family status (households with individuals under the age of 18, women who are pregnant, and persons who are in the process of obtaining custody of individuals under the age of 18) can be seen as discrimination under the Fair Housing Act.</a:t>
            </a:r>
            <a:endParaRPr lang="en-US" dirty="0"/>
          </a:p>
        </p:txBody>
      </p:sp>
      <p:sp>
        <p:nvSpPr>
          <p:cNvPr id="4" name="TextBox 3"/>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305800" cy="3124200"/>
          </a:xfrm>
        </p:spPr>
        <p:txBody>
          <a:bodyPr>
            <a:normAutofit/>
          </a:bodyPr>
          <a:lstStyle/>
          <a:p>
            <a:pPr algn="ctr"/>
            <a:r>
              <a:rPr lang="en-US" dirty="0" smtClean="0"/>
              <a:t>There are no exceptions to these regulations, </a:t>
            </a:r>
            <a:br>
              <a:rPr lang="en-US" dirty="0" smtClean="0"/>
            </a:br>
            <a:r>
              <a:rPr lang="en-US" u="sng" dirty="0" smtClean="0"/>
              <a:t>so make sure there is no defective paint!</a:t>
            </a:r>
            <a:endParaRPr lang="en-US" u="sng" dirty="0"/>
          </a:p>
        </p:txBody>
      </p:sp>
      <p:sp>
        <p:nvSpPr>
          <p:cNvPr id="4" name="TextBox 3"/>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Lead Risk</a:t>
            </a:r>
            <a:endParaRPr lang="en-US" dirty="0"/>
          </a:p>
        </p:txBody>
      </p:sp>
      <p:sp>
        <p:nvSpPr>
          <p:cNvPr id="5" name="Text Placeholder 4"/>
          <p:cNvSpPr>
            <a:spLocks noGrp="1"/>
          </p:cNvSpPr>
          <p:nvPr>
            <p:ph type="body" idx="1"/>
          </p:nvPr>
        </p:nvSpPr>
        <p:spPr/>
        <p:txBody>
          <a:bodyPr/>
          <a:lstStyle/>
          <a:p>
            <a:r>
              <a:rPr lang="en-US" dirty="0" smtClean="0"/>
              <a:t>Window sills</a:t>
            </a:r>
            <a:endParaRPr lang="en-US" dirty="0"/>
          </a:p>
        </p:txBody>
      </p:sp>
      <p:sp>
        <p:nvSpPr>
          <p:cNvPr id="7" name="Text Placeholder 6"/>
          <p:cNvSpPr>
            <a:spLocks noGrp="1"/>
          </p:cNvSpPr>
          <p:nvPr>
            <p:ph type="body" sz="half" idx="3"/>
          </p:nvPr>
        </p:nvSpPr>
        <p:spPr/>
        <p:txBody>
          <a:bodyPr/>
          <a:lstStyle/>
          <a:p>
            <a:r>
              <a:rPr lang="en-US" dirty="0" smtClean="0"/>
              <a:t>Floors</a:t>
            </a:r>
            <a:endParaRPr lang="en-US" dirty="0"/>
          </a:p>
        </p:txBody>
      </p:sp>
      <p:pic>
        <p:nvPicPr>
          <p:cNvPr id="9" name="Content Placeholder 8" descr="978 Mercer 1.jpg"/>
          <p:cNvPicPr>
            <a:picLocks noGrp="1" noChangeAspect="1"/>
          </p:cNvPicPr>
          <p:nvPr>
            <p:ph sz="quarter" idx="2"/>
          </p:nvPr>
        </p:nvPicPr>
        <p:blipFill>
          <a:blip r:embed="rId2" cstate="print"/>
          <a:stretch>
            <a:fillRect/>
          </a:stretch>
        </p:blipFill>
        <p:spPr>
          <a:xfrm>
            <a:off x="457301" y="2922862"/>
            <a:ext cx="4039985" cy="3029989"/>
          </a:xfrm>
        </p:spPr>
      </p:pic>
      <p:pic>
        <p:nvPicPr>
          <p:cNvPr id="10" name="Content Placeholder 9" descr="Defective Paint - Floor.JPG"/>
          <p:cNvPicPr>
            <a:picLocks noGrp="1" noChangeAspect="1"/>
          </p:cNvPicPr>
          <p:nvPr>
            <p:ph sz="quarter" idx="4"/>
          </p:nvPr>
        </p:nvPicPr>
        <p:blipFill>
          <a:blip r:embed="rId3" cstate="print"/>
          <a:stretch>
            <a:fillRect/>
          </a:stretch>
        </p:blipFill>
        <p:spPr>
          <a:xfrm>
            <a:off x="4645920" y="2922862"/>
            <a:ext cx="4039985" cy="3029989"/>
          </a:xfrm>
        </p:spPr>
      </p:pic>
      <p:sp>
        <p:nvSpPr>
          <p:cNvPr id="8" name="TextBox 7"/>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Lead Risk</a:t>
            </a:r>
            <a:endParaRPr lang="en-US" dirty="0"/>
          </a:p>
        </p:txBody>
      </p:sp>
      <p:sp>
        <p:nvSpPr>
          <p:cNvPr id="3" name="Text Placeholder 2"/>
          <p:cNvSpPr>
            <a:spLocks noGrp="1"/>
          </p:cNvSpPr>
          <p:nvPr>
            <p:ph type="body" idx="1"/>
          </p:nvPr>
        </p:nvSpPr>
        <p:spPr/>
        <p:txBody>
          <a:bodyPr/>
          <a:lstStyle/>
          <a:p>
            <a:r>
              <a:rPr lang="en-US" dirty="0" smtClean="0"/>
              <a:t>Basement Floor</a:t>
            </a:r>
            <a:endParaRPr lang="en-US" dirty="0"/>
          </a:p>
        </p:txBody>
      </p:sp>
      <p:sp>
        <p:nvSpPr>
          <p:cNvPr id="5" name="Text Placeholder 4"/>
          <p:cNvSpPr>
            <a:spLocks noGrp="1"/>
          </p:cNvSpPr>
          <p:nvPr>
            <p:ph type="body" sz="half" idx="3"/>
          </p:nvPr>
        </p:nvSpPr>
        <p:spPr/>
        <p:txBody>
          <a:bodyPr/>
          <a:lstStyle/>
          <a:p>
            <a:r>
              <a:rPr lang="en-US" dirty="0" smtClean="0"/>
              <a:t>Basement Ceiling</a:t>
            </a:r>
            <a:endParaRPr lang="en-US" dirty="0"/>
          </a:p>
        </p:txBody>
      </p:sp>
      <p:pic>
        <p:nvPicPr>
          <p:cNvPr id="7" name="Content Placeholder 6" descr="Basement.JPG"/>
          <p:cNvPicPr>
            <a:picLocks noGrp="1" noChangeAspect="1"/>
          </p:cNvPicPr>
          <p:nvPr>
            <p:ph sz="quarter" idx="2"/>
          </p:nvPr>
        </p:nvPicPr>
        <p:blipFill>
          <a:blip r:embed="rId2" cstate="print"/>
          <a:stretch>
            <a:fillRect/>
          </a:stretch>
        </p:blipFill>
        <p:spPr>
          <a:xfrm>
            <a:off x="457301" y="2922862"/>
            <a:ext cx="4039985" cy="3029989"/>
          </a:xfrm>
        </p:spPr>
      </p:pic>
      <p:pic>
        <p:nvPicPr>
          <p:cNvPr id="8" name="Content Placeholder 7" descr="Basement Ceiling.JPG"/>
          <p:cNvPicPr>
            <a:picLocks noGrp="1" noChangeAspect="1"/>
          </p:cNvPicPr>
          <p:nvPr>
            <p:ph sz="quarter" idx="4"/>
          </p:nvPr>
        </p:nvPicPr>
        <p:blipFill>
          <a:blip r:embed="rId3" cstate="print"/>
          <a:stretch>
            <a:fillRect/>
          </a:stretch>
        </p:blipFill>
        <p:spPr>
          <a:xfrm>
            <a:off x="4645920" y="2922862"/>
            <a:ext cx="4039985" cy="3029989"/>
          </a:xfrm>
        </p:spPr>
      </p:pic>
      <p:sp>
        <p:nvSpPr>
          <p:cNvPr id="9" name="TextBox 8"/>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56488"/>
          </a:xfrm>
        </p:spPr>
        <p:txBody>
          <a:bodyPr>
            <a:normAutofit/>
          </a:bodyPr>
          <a:lstStyle/>
          <a:p>
            <a:r>
              <a:rPr lang="en-US" sz="4800" dirty="0" smtClean="0"/>
              <a:t>Abatement</a:t>
            </a:r>
            <a:endParaRPr lang="en-US" sz="4400" dirty="0"/>
          </a:p>
        </p:txBody>
      </p:sp>
      <p:sp>
        <p:nvSpPr>
          <p:cNvPr id="3" name="Content Placeholder 2"/>
          <p:cNvSpPr>
            <a:spLocks noGrp="1"/>
          </p:cNvSpPr>
          <p:nvPr>
            <p:ph sz="half" idx="1"/>
          </p:nvPr>
        </p:nvSpPr>
        <p:spPr/>
        <p:txBody>
          <a:bodyPr>
            <a:normAutofit fontScale="85000" lnSpcReduction="20000"/>
          </a:bodyPr>
          <a:lstStyle/>
          <a:p>
            <a:r>
              <a:rPr lang="en-US" dirty="0" smtClean="0"/>
              <a:t>What is abatement?</a:t>
            </a:r>
          </a:p>
          <a:p>
            <a:pPr lvl="1"/>
            <a:r>
              <a:rPr lang="en-US" dirty="0" smtClean="0"/>
              <a:t>No Housing Assistance Payment (HAP)</a:t>
            </a:r>
          </a:p>
          <a:p>
            <a:pPr lvl="1"/>
            <a:r>
              <a:rPr lang="en-US" dirty="0" smtClean="0"/>
              <a:t>Non-refundable</a:t>
            </a:r>
          </a:p>
          <a:p>
            <a:pPr lvl="2"/>
            <a:r>
              <a:rPr lang="en-US" dirty="0" smtClean="0"/>
              <a:t>Tenants are not responsible for AMHA payment but do still need to pay their portion of rent</a:t>
            </a:r>
          </a:p>
          <a:p>
            <a:pPr lvl="1"/>
            <a:r>
              <a:rPr lang="en-US" dirty="0" smtClean="0"/>
              <a:t>Pro rated each day</a:t>
            </a:r>
          </a:p>
          <a:p>
            <a:r>
              <a:rPr lang="en-US" dirty="0" smtClean="0"/>
              <a:t>When does it occur?</a:t>
            </a:r>
          </a:p>
          <a:p>
            <a:pPr lvl="1"/>
            <a:r>
              <a:rPr lang="en-US" dirty="0" smtClean="0"/>
              <a:t>Non-repair of fail items during an annual or special inspection</a:t>
            </a:r>
          </a:p>
          <a:p>
            <a:pPr lvl="1"/>
            <a:r>
              <a:rPr lang="en-US" dirty="0" smtClean="0"/>
              <a:t>Substandard repair</a:t>
            </a:r>
          </a:p>
          <a:p>
            <a:pPr lvl="1"/>
            <a:r>
              <a:rPr lang="en-US" dirty="0" smtClean="0"/>
              <a:t>Begins the day following the failed inspection date</a:t>
            </a:r>
          </a:p>
        </p:txBody>
      </p:sp>
      <p:sp>
        <p:nvSpPr>
          <p:cNvPr id="4" name="Content Placeholder 3"/>
          <p:cNvSpPr>
            <a:spLocks noGrp="1"/>
          </p:cNvSpPr>
          <p:nvPr>
            <p:ph sz="half" idx="2"/>
          </p:nvPr>
        </p:nvSpPr>
        <p:spPr/>
        <p:txBody>
          <a:bodyPr>
            <a:normAutofit fontScale="85000" lnSpcReduction="20000"/>
          </a:bodyPr>
          <a:lstStyle/>
          <a:p>
            <a:r>
              <a:rPr lang="en-US" dirty="0" smtClean="0"/>
              <a:t>How to minimize abatement?</a:t>
            </a:r>
          </a:p>
          <a:p>
            <a:pPr lvl="1"/>
            <a:r>
              <a:rPr lang="en-US" dirty="0" smtClean="0"/>
              <a:t>Complete repairs</a:t>
            </a:r>
          </a:p>
          <a:p>
            <a:pPr lvl="1"/>
            <a:r>
              <a:rPr lang="en-US" dirty="0" smtClean="0"/>
              <a:t>Call as soon as repairs are </a:t>
            </a:r>
            <a:r>
              <a:rPr lang="en-US" u="sng" dirty="0" smtClean="0"/>
              <a:t>completed</a:t>
            </a:r>
          </a:p>
          <a:p>
            <a:pPr lvl="2"/>
            <a:r>
              <a:rPr lang="en-US" dirty="0" smtClean="0"/>
              <a:t>We will re-inspect within 5 days of your call</a:t>
            </a:r>
          </a:p>
          <a:p>
            <a:pPr lvl="1"/>
            <a:r>
              <a:rPr lang="en-US" dirty="0" smtClean="0"/>
              <a:t>Call and ask questions if you do not understand the fail item</a:t>
            </a:r>
          </a:p>
          <a:p>
            <a:pPr lvl="1"/>
            <a:r>
              <a:rPr lang="en-US" dirty="0" smtClean="0"/>
              <a:t>Don’t assume tenant will be there for you</a:t>
            </a:r>
          </a:p>
        </p:txBody>
      </p:sp>
      <p:sp>
        <p:nvSpPr>
          <p:cNvPr id="5" name="TextBox 4"/>
          <p:cNvSpPr txBox="1"/>
          <p:nvPr/>
        </p:nvSpPr>
        <p:spPr>
          <a:xfrm>
            <a:off x="5715000" y="63246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Continuing Assistance</a:t>
            </a:r>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3712"/>
          </a:xfrm>
        </p:spPr>
        <p:txBody>
          <a:bodyPr>
            <a:noAutofit/>
          </a:bodyPr>
          <a:lstStyle/>
          <a:p>
            <a:r>
              <a:rPr lang="en-US" sz="3600" dirty="0" smtClean="0"/>
              <a:t>Annual Reexaminations &amp; Income Changes</a:t>
            </a:r>
            <a:endParaRPr lang="en-US" sz="3600" dirty="0"/>
          </a:p>
        </p:txBody>
      </p:sp>
      <p:sp>
        <p:nvSpPr>
          <p:cNvPr id="3" name="Content Placeholder 2"/>
          <p:cNvSpPr>
            <a:spLocks noGrp="1"/>
          </p:cNvSpPr>
          <p:nvPr>
            <p:ph idx="1"/>
          </p:nvPr>
        </p:nvSpPr>
        <p:spPr/>
        <p:txBody>
          <a:bodyPr>
            <a:normAutofit fontScale="92500"/>
          </a:bodyPr>
          <a:lstStyle/>
          <a:p>
            <a:r>
              <a:rPr lang="en-US" dirty="0" smtClean="0"/>
              <a:t>Annually, all clients must have their income reviewed and their rental portions re-determined</a:t>
            </a:r>
          </a:p>
          <a:p>
            <a:r>
              <a:rPr lang="en-US" dirty="0" smtClean="0"/>
              <a:t>Amendment letters will be sent any time the client’s portion changes</a:t>
            </a:r>
          </a:p>
          <a:p>
            <a:r>
              <a:rPr lang="en-US" dirty="0" smtClean="0"/>
              <a:t>Income changes may result in a retroactive payment to the owner, for example:</a:t>
            </a:r>
          </a:p>
          <a:p>
            <a:pPr lvl="2"/>
            <a:r>
              <a:rPr lang="en-US" dirty="0" smtClean="0"/>
              <a:t>November 15</a:t>
            </a:r>
            <a:r>
              <a:rPr lang="en-US" baseline="30000" dirty="0" smtClean="0"/>
              <a:t>th</a:t>
            </a:r>
            <a:r>
              <a:rPr lang="en-US" dirty="0" smtClean="0"/>
              <a:t>  a client reports they lost their job.  AMHA processes the change January 4</a:t>
            </a:r>
            <a:r>
              <a:rPr lang="en-US" baseline="30000" dirty="0" smtClean="0"/>
              <a:t>th</a:t>
            </a:r>
            <a:r>
              <a:rPr lang="en-US" dirty="0" smtClean="0"/>
              <a:t> to reduce the client rent from $200 to $100, effective December 1.  AMHA will pay the owner the $100 difference at the next check cycle.</a:t>
            </a:r>
          </a:p>
          <a:p>
            <a:pPr lvl="2"/>
            <a:r>
              <a:rPr lang="en-US" dirty="0" smtClean="0"/>
              <a:t>The amendment letter will state that the owner must reimburse or credit the resident due to the overpayment of rent.</a:t>
            </a:r>
          </a:p>
          <a:p>
            <a:endParaRPr lang="en-US" dirty="0"/>
          </a:p>
        </p:txBody>
      </p:sp>
      <p:sp>
        <p:nvSpPr>
          <p:cNvPr id="4" name="TextBox 3"/>
          <p:cNvSpPr txBox="1"/>
          <p:nvPr/>
        </p:nvSpPr>
        <p:spPr>
          <a:xfrm>
            <a:off x="5105400" y="6324600"/>
            <a:ext cx="3581400" cy="369332"/>
          </a:xfrm>
          <a:prstGeom prst="rect">
            <a:avLst/>
          </a:prstGeom>
          <a:noFill/>
        </p:spPr>
        <p:txBody>
          <a:bodyPr wrap="square" rtlCol="0">
            <a:spAutoFit/>
          </a:bodyPr>
          <a:lstStyle/>
          <a:p>
            <a:r>
              <a:rPr lang="en-US" dirty="0" smtClean="0"/>
              <a:t>Michelle Balentine - 330-376-9853</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Additions to the Household</a:t>
            </a:r>
            <a:endParaRPr lang="en-US" dirty="0"/>
          </a:p>
        </p:txBody>
      </p:sp>
      <p:sp>
        <p:nvSpPr>
          <p:cNvPr id="3" name="Content Placeholder 2"/>
          <p:cNvSpPr>
            <a:spLocks noGrp="1"/>
          </p:cNvSpPr>
          <p:nvPr>
            <p:ph idx="1"/>
          </p:nvPr>
        </p:nvSpPr>
        <p:spPr/>
        <p:txBody>
          <a:bodyPr/>
          <a:lstStyle/>
          <a:p>
            <a:r>
              <a:rPr lang="en-US" dirty="0" smtClean="0"/>
              <a:t>Adults added to the household are required to complete a criminal background check and the client must submit an approval letter from the owner before we will add them to the lease</a:t>
            </a:r>
          </a:p>
          <a:p>
            <a:r>
              <a:rPr lang="en-US" dirty="0" smtClean="0"/>
              <a:t>Unauthorized persons</a:t>
            </a:r>
          </a:p>
          <a:p>
            <a:pPr lvl="1"/>
            <a:r>
              <a:rPr lang="en-US" dirty="0" smtClean="0"/>
              <a:t>Persons living in the unit that are not on the lease</a:t>
            </a:r>
          </a:p>
          <a:p>
            <a:pPr lvl="1"/>
            <a:r>
              <a:rPr lang="en-US" dirty="0" smtClean="0"/>
              <a:t>May receive a letter about a possible unauthorized person or an investigation</a:t>
            </a:r>
            <a:endParaRPr lang="en-US" dirty="0"/>
          </a:p>
        </p:txBody>
      </p:sp>
      <p:sp>
        <p:nvSpPr>
          <p:cNvPr id="4" name="TextBox 3"/>
          <p:cNvSpPr txBox="1"/>
          <p:nvPr/>
        </p:nvSpPr>
        <p:spPr>
          <a:xfrm>
            <a:off x="5486400" y="6324600"/>
            <a:ext cx="3200400" cy="369332"/>
          </a:xfrm>
          <a:prstGeom prst="rect">
            <a:avLst/>
          </a:prstGeom>
          <a:noFill/>
        </p:spPr>
        <p:txBody>
          <a:bodyPr wrap="square" rtlCol="0">
            <a:spAutoFit/>
          </a:bodyPr>
          <a:lstStyle/>
          <a:p>
            <a:r>
              <a:rPr lang="en-US" dirty="0" err="1" smtClean="0"/>
              <a:t>Shary</a:t>
            </a:r>
            <a:r>
              <a:rPr lang="en-US" dirty="0" smtClean="0"/>
              <a:t> Page, 330-376-9453</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Lease violations	</a:t>
            </a:r>
            <a:endParaRPr lang="en-US" dirty="0"/>
          </a:p>
        </p:txBody>
      </p:sp>
      <p:sp>
        <p:nvSpPr>
          <p:cNvPr id="3" name="Content Placeholder 2"/>
          <p:cNvSpPr>
            <a:spLocks noGrp="1"/>
          </p:cNvSpPr>
          <p:nvPr>
            <p:ph idx="1"/>
          </p:nvPr>
        </p:nvSpPr>
        <p:spPr/>
        <p:txBody>
          <a:bodyPr>
            <a:normAutofit fontScale="92500"/>
          </a:bodyPr>
          <a:lstStyle/>
          <a:p>
            <a:r>
              <a:rPr lang="en-US" dirty="0" smtClean="0"/>
              <a:t>If a resident is violating the terms of the lease, owners are required to take action</a:t>
            </a:r>
          </a:p>
          <a:p>
            <a:r>
              <a:rPr lang="en-US" dirty="0" smtClean="0"/>
              <a:t>AMHA is not a party to the lease and therefore is only able to take action against a resident if the landlord takes action against the resident</a:t>
            </a:r>
          </a:p>
          <a:p>
            <a:pPr lvl="1"/>
            <a:r>
              <a:rPr lang="en-US" dirty="0" smtClean="0"/>
              <a:t>For example:</a:t>
            </a:r>
          </a:p>
          <a:p>
            <a:pPr lvl="2"/>
            <a:r>
              <a:rPr lang="en-US" dirty="0" smtClean="0"/>
              <a:t>If a resident causes damage to the unit, non-payment of rent, or other violations of the lease, AMHA will take no action unless the owner provides proof of eviction or a judgment against the resident.</a:t>
            </a:r>
          </a:p>
          <a:p>
            <a:pPr lvl="2"/>
            <a:r>
              <a:rPr lang="en-US" dirty="0" smtClean="0"/>
              <a:t>If that happens, we will propose cancellation of the client’s voucher</a:t>
            </a:r>
          </a:p>
          <a:p>
            <a:pPr lvl="2"/>
            <a:r>
              <a:rPr lang="en-US" dirty="0" smtClean="0"/>
              <a:t>If the owner does nothing, the resident will retain their voucher</a:t>
            </a:r>
          </a:p>
        </p:txBody>
      </p:sp>
      <p:sp>
        <p:nvSpPr>
          <p:cNvPr id="4" name="TextBox 3"/>
          <p:cNvSpPr txBox="1"/>
          <p:nvPr/>
        </p:nvSpPr>
        <p:spPr>
          <a:xfrm>
            <a:off x="5105400" y="6324600"/>
            <a:ext cx="3581400" cy="369332"/>
          </a:xfrm>
          <a:prstGeom prst="rect">
            <a:avLst/>
          </a:prstGeom>
          <a:noFill/>
        </p:spPr>
        <p:txBody>
          <a:bodyPr wrap="square" rtlCol="0">
            <a:spAutoFit/>
          </a:bodyPr>
          <a:lstStyle/>
          <a:p>
            <a:r>
              <a:rPr lang="en-US" dirty="0" smtClean="0"/>
              <a:t>Michelle Balentine, 330-376-9853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Tenant</a:t>
            </a:r>
            <a:endParaRPr lang="en-US" dirty="0"/>
          </a:p>
        </p:txBody>
      </p:sp>
      <p:sp>
        <p:nvSpPr>
          <p:cNvPr id="3" name="Content Placeholder 2"/>
          <p:cNvSpPr>
            <a:spLocks noGrp="1"/>
          </p:cNvSpPr>
          <p:nvPr>
            <p:ph idx="1"/>
          </p:nvPr>
        </p:nvSpPr>
        <p:spPr/>
        <p:txBody>
          <a:bodyPr>
            <a:normAutofit/>
          </a:bodyPr>
          <a:lstStyle/>
          <a:p>
            <a:r>
              <a:rPr lang="en-US" dirty="0" smtClean="0"/>
              <a:t>350-500 voucher holders looking for a unit at any time</a:t>
            </a:r>
          </a:p>
          <a:p>
            <a:r>
              <a:rPr lang="en-US" dirty="0" smtClean="0"/>
              <a:t>AMHA completes a criminal background check</a:t>
            </a:r>
          </a:p>
          <a:p>
            <a:pPr lvl="1"/>
            <a:r>
              <a:rPr lang="en-US" dirty="0" smtClean="0"/>
              <a:t>Timeframe for background check is changing effective 1/1/16</a:t>
            </a:r>
          </a:p>
          <a:p>
            <a:pPr lvl="1"/>
            <a:r>
              <a:rPr lang="en-US" dirty="0" smtClean="0"/>
              <a:t>3 year timeframe</a:t>
            </a:r>
          </a:p>
          <a:p>
            <a:r>
              <a:rPr lang="en-US" dirty="0" smtClean="0"/>
              <a:t>3 Types of RTAs</a:t>
            </a:r>
          </a:p>
          <a:p>
            <a:pPr marL="850392" lvl="1" indent="-457200">
              <a:buFont typeface="+mj-lt"/>
              <a:buAutoNum type="arabicPeriod"/>
            </a:pPr>
            <a:r>
              <a:rPr lang="en-US" dirty="0" smtClean="0"/>
              <a:t>New to program (white)</a:t>
            </a:r>
          </a:p>
          <a:p>
            <a:pPr marL="850392" lvl="1" indent="-457200">
              <a:buFont typeface="+mj-lt"/>
              <a:buAutoNum type="arabicPeriod"/>
            </a:pPr>
            <a:r>
              <a:rPr lang="en-US" dirty="0" smtClean="0"/>
              <a:t>Transferring housing (gold)</a:t>
            </a:r>
          </a:p>
          <a:p>
            <a:pPr marL="850392" lvl="1" indent="-457200">
              <a:buFont typeface="+mj-lt"/>
              <a:buAutoNum type="arabicPeriod"/>
            </a:pPr>
            <a:r>
              <a:rPr lang="en-US" dirty="0" smtClean="0"/>
              <a:t>New to county (blue)</a:t>
            </a:r>
          </a:p>
          <a:p>
            <a:endParaRPr lang="en-US" dirty="0"/>
          </a:p>
        </p:txBody>
      </p:sp>
      <p:sp>
        <p:nvSpPr>
          <p:cNvPr id="4" name="TextBox 3"/>
          <p:cNvSpPr txBox="1"/>
          <p:nvPr/>
        </p:nvSpPr>
        <p:spPr>
          <a:xfrm>
            <a:off x="5105400" y="6172200"/>
            <a:ext cx="35814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algn="ctr">
              <a:buNone/>
            </a:pPr>
            <a:endParaRPr lang="en-US" dirty="0" smtClean="0"/>
          </a:p>
          <a:p>
            <a:pPr algn="ctr">
              <a:buNone/>
            </a:pPr>
            <a:endParaRPr lang="en-US" dirty="0" smtClean="0"/>
          </a:p>
          <a:p>
            <a:pPr algn="ctr">
              <a:buNone/>
            </a:pPr>
            <a:r>
              <a:rPr lang="en-US" sz="8000" dirty="0" smtClean="0">
                <a:solidFill>
                  <a:schemeClr val="bg2">
                    <a:lumMod val="10000"/>
                  </a:schemeClr>
                </a:solidFill>
              </a:rPr>
              <a:t>HCVP does not offer legal advice</a:t>
            </a:r>
            <a:endParaRPr lang="en-US" sz="80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Review</a:t>
            </a:r>
            <a:endParaRPr lang="en-US" dirty="0"/>
          </a:p>
        </p:txBody>
      </p:sp>
      <p:sp>
        <p:nvSpPr>
          <p:cNvPr id="3" name="Content Placeholder 2"/>
          <p:cNvSpPr>
            <a:spLocks noGrp="1"/>
          </p:cNvSpPr>
          <p:nvPr>
            <p:ph idx="1"/>
          </p:nvPr>
        </p:nvSpPr>
        <p:spPr/>
        <p:txBody>
          <a:bodyPr/>
          <a:lstStyle/>
          <a:p>
            <a:r>
              <a:rPr lang="en-US" dirty="0" smtClean="0"/>
              <a:t>Rent reviews cannot be requested until after the end of the initial lease term and no more than once every 12 months</a:t>
            </a:r>
          </a:p>
          <a:p>
            <a:r>
              <a:rPr lang="en-US" dirty="0" smtClean="0"/>
              <a:t>Sometimes requests for rent increases can result in rent decreases</a:t>
            </a:r>
          </a:p>
          <a:p>
            <a:r>
              <a:rPr lang="en-US" dirty="0" smtClean="0"/>
              <a:t>Rent increase requests should be submitted 60 days prior to when they are to become effective</a:t>
            </a:r>
            <a:endParaRPr lang="en-US" dirty="0"/>
          </a:p>
        </p:txBody>
      </p:sp>
      <p:sp>
        <p:nvSpPr>
          <p:cNvPr id="4" name="TextBox 3"/>
          <p:cNvSpPr txBox="1"/>
          <p:nvPr/>
        </p:nvSpPr>
        <p:spPr>
          <a:xfrm>
            <a:off x="5029200" y="6324600"/>
            <a:ext cx="36576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notify us immediately with any changes in:</a:t>
            </a:r>
          </a:p>
          <a:p>
            <a:pPr lvl="1"/>
            <a:r>
              <a:rPr lang="en-US" dirty="0" smtClean="0"/>
              <a:t>Address</a:t>
            </a:r>
          </a:p>
          <a:p>
            <a:pPr lvl="1"/>
            <a:r>
              <a:rPr lang="en-US" dirty="0" smtClean="0"/>
              <a:t>Phone Number</a:t>
            </a:r>
          </a:p>
          <a:p>
            <a:pPr lvl="1"/>
            <a:r>
              <a:rPr lang="en-US" dirty="0" smtClean="0"/>
              <a:t>Bank Account</a:t>
            </a:r>
          </a:p>
          <a:p>
            <a:pPr lvl="1"/>
            <a:r>
              <a:rPr lang="en-US" dirty="0" smtClean="0"/>
              <a:t>Ownership</a:t>
            </a:r>
          </a:p>
          <a:p>
            <a:r>
              <a:rPr lang="en-US" dirty="0" smtClean="0"/>
              <a:t>If ownership of the unit changes, the owner must inform AMHA immediately or payment may continue to go to the previous owner</a:t>
            </a:r>
          </a:p>
          <a:p>
            <a:pPr lvl="1"/>
            <a:r>
              <a:rPr lang="en-US" dirty="0" smtClean="0"/>
              <a:t>The new owner will be paid on the next monthly check processing cycle following receipt of all completed paperwork</a:t>
            </a:r>
          </a:p>
        </p:txBody>
      </p:sp>
      <p:sp>
        <p:nvSpPr>
          <p:cNvPr id="4" name="TextBox 3"/>
          <p:cNvSpPr txBox="1"/>
          <p:nvPr/>
        </p:nvSpPr>
        <p:spPr>
          <a:xfrm>
            <a:off x="5334000" y="6324600"/>
            <a:ext cx="3352800" cy="369332"/>
          </a:xfrm>
          <a:prstGeom prst="rect">
            <a:avLst/>
          </a:prstGeom>
          <a:noFill/>
        </p:spPr>
        <p:txBody>
          <a:bodyPr wrap="square" rtlCol="0">
            <a:spAutoFit/>
          </a:bodyPr>
          <a:lstStyle/>
          <a:p>
            <a:r>
              <a:rPr lang="en-US" dirty="0" smtClean="0"/>
              <a:t>Elizabeth Kaisk, 330-376-7045</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a:t>
            </a:r>
            <a:endParaRPr lang="en-US" dirty="0"/>
          </a:p>
        </p:txBody>
      </p:sp>
      <p:sp>
        <p:nvSpPr>
          <p:cNvPr id="3" name="Content Placeholder 2"/>
          <p:cNvSpPr>
            <a:spLocks noGrp="1"/>
          </p:cNvSpPr>
          <p:nvPr>
            <p:ph idx="1"/>
          </p:nvPr>
        </p:nvSpPr>
        <p:spPr/>
        <p:txBody>
          <a:bodyPr>
            <a:normAutofit lnSpcReduction="10000"/>
          </a:bodyPr>
          <a:lstStyle/>
          <a:p>
            <a:r>
              <a:rPr lang="en-US" dirty="0" smtClean="0"/>
              <a:t>After a client has lived in a unit for 1 year they are eligible to receive another voucher to move  </a:t>
            </a:r>
          </a:p>
          <a:p>
            <a:r>
              <a:rPr lang="en-US" dirty="0" smtClean="0"/>
              <a:t>In order to move, all clients must submit a Request to Move form signed off on by the owner</a:t>
            </a:r>
          </a:p>
          <a:p>
            <a:pPr lvl="1"/>
            <a:r>
              <a:rPr lang="en-US" dirty="0" smtClean="0"/>
              <a:t>If the owner indicates that there are balances owed or violations with the resident, AMHA may not issue the resident a voucher to move</a:t>
            </a:r>
          </a:p>
          <a:p>
            <a:pPr lvl="1"/>
            <a:r>
              <a:rPr lang="en-US" dirty="0" smtClean="0"/>
              <a:t>Move out date on the form can be updated at any time</a:t>
            </a:r>
          </a:p>
          <a:p>
            <a:pPr lvl="2"/>
            <a:r>
              <a:rPr lang="en-US" dirty="0" smtClean="0"/>
              <a:t>Payments will continue until client has actually moved out</a:t>
            </a:r>
          </a:p>
          <a:p>
            <a:pPr lvl="1"/>
            <a:r>
              <a:rPr lang="en-US" dirty="0" smtClean="0"/>
              <a:t>Many clients do not choose to move after receiving a new voucher</a:t>
            </a:r>
          </a:p>
          <a:p>
            <a:endParaRPr lang="en-US" dirty="0"/>
          </a:p>
        </p:txBody>
      </p:sp>
      <p:sp>
        <p:nvSpPr>
          <p:cNvPr id="4" name="TextBox 3"/>
          <p:cNvSpPr txBox="1"/>
          <p:nvPr/>
        </p:nvSpPr>
        <p:spPr>
          <a:xfrm>
            <a:off x="5029200" y="6324600"/>
            <a:ext cx="36576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Continued</a:t>
            </a:r>
            <a:endParaRPr lang="en-US" dirty="0"/>
          </a:p>
        </p:txBody>
      </p:sp>
      <p:sp>
        <p:nvSpPr>
          <p:cNvPr id="3" name="Content Placeholder 2"/>
          <p:cNvSpPr>
            <a:spLocks noGrp="1"/>
          </p:cNvSpPr>
          <p:nvPr>
            <p:ph idx="1"/>
          </p:nvPr>
        </p:nvSpPr>
        <p:spPr/>
        <p:txBody>
          <a:bodyPr/>
          <a:lstStyle/>
          <a:p>
            <a:r>
              <a:rPr lang="en-US" dirty="0" smtClean="0"/>
              <a:t>If your client has moved out, please notify AMHA</a:t>
            </a:r>
          </a:p>
          <a:p>
            <a:pPr lvl="1"/>
            <a:r>
              <a:rPr lang="en-US" dirty="0" smtClean="0"/>
              <a:t>Payment will stop at the end of the month in which they moved out</a:t>
            </a:r>
          </a:p>
          <a:p>
            <a:pPr lvl="1"/>
            <a:r>
              <a:rPr lang="en-US" dirty="0" smtClean="0"/>
              <a:t>We will have to deduct the payments you received if we are not notified timely that the tenant moved out</a:t>
            </a:r>
          </a:p>
          <a:p>
            <a:r>
              <a:rPr lang="en-US" dirty="0" smtClean="0"/>
              <a:t>When asking a tenant to leave, please give them as much notice as possible so they have time to receive a new voucher and comply with your request</a:t>
            </a:r>
            <a:endParaRPr lang="en-US" dirty="0"/>
          </a:p>
        </p:txBody>
      </p:sp>
      <p:sp>
        <p:nvSpPr>
          <p:cNvPr id="4" name="TextBox 3"/>
          <p:cNvSpPr txBox="1"/>
          <p:nvPr/>
        </p:nvSpPr>
        <p:spPr>
          <a:xfrm>
            <a:off x="5181600" y="6324600"/>
            <a:ext cx="3505200" cy="369332"/>
          </a:xfrm>
          <a:prstGeom prst="rect">
            <a:avLst/>
          </a:prstGeom>
          <a:noFill/>
        </p:spPr>
        <p:txBody>
          <a:bodyPr wrap="square" rtlCol="0">
            <a:spAutoFit/>
          </a:bodyPr>
          <a:lstStyle/>
          <a:p>
            <a:r>
              <a:rPr lang="en-US" dirty="0" smtClean="0"/>
              <a:t>Michelle Balentine, 330-376-9853</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of the lease</a:t>
            </a:r>
            <a:endParaRPr lang="en-US" dirty="0"/>
          </a:p>
        </p:txBody>
      </p:sp>
      <p:sp>
        <p:nvSpPr>
          <p:cNvPr id="3" name="Content Placeholder 2"/>
          <p:cNvSpPr>
            <a:spLocks noGrp="1"/>
          </p:cNvSpPr>
          <p:nvPr>
            <p:ph idx="1"/>
          </p:nvPr>
        </p:nvSpPr>
        <p:spPr/>
        <p:txBody>
          <a:bodyPr/>
          <a:lstStyle/>
          <a:p>
            <a:r>
              <a:rPr lang="en-US" dirty="0" smtClean="0"/>
              <a:t>When the lease is terminated, the contract terminates, and vice versa</a:t>
            </a:r>
          </a:p>
          <a:p>
            <a:r>
              <a:rPr lang="en-US" dirty="0" smtClean="0"/>
              <a:t>Contracts can be terminated by AMHA if the unit fails three annual or special inspections</a:t>
            </a:r>
          </a:p>
          <a:p>
            <a:r>
              <a:rPr lang="en-US" dirty="0" smtClean="0"/>
              <a:t>Lease can be terminated by the landlord with proper notice or through eviction</a:t>
            </a:r>
          </a:p>
          <a:p>
            <a:pPr>
              <a:buNone/>
            </a:pPr>
            <a:endParaRPr lang="en-US" dirty="0"/>
          </a:p>
        </p:txBody>
      </p:sp>
      <p:sp>
        <p:nvSpPr>
          <p:cNvPr id="4" name="TextBox 3"/>
          <p:cNvSpPr txBox="1"/>
          <p:nvPr/>
        </p:nvSpPr>
        <p:spPr>
          <a:xfrm>
            <a:off x="2133600" y="6324600"/>
            <a:ext cx="6553200" cy="369332"/>
          </a:xfrm>
          <a:prstGeom prst="rect">
            <a:avLst/>
          </a:prstGeom>
          <a:noFill/>
        </p:spPr>
        <p:txBody>
          <a:bodyPr wrap="square" rtlCol="0">
            <a:spAutoFit/>
          </a:bodyPr>
          <a:lstStyle/>
          <a:p>
            <a:r>
              <a:rPr lang="en-US" dirty="0" smtClean="0"/>
              <a:t>Kathy Patton, 330-376-9366; Michelle Balentine, 330-376-9853</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to contact with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Shary</a:t>
            </a:r>
            <a:r>
              <a:rPr lang="en-US" dirty="0" smtClean="0"/>
              <a:t> Page– HCVP Manager</a:t>
            </a:r>
          </a:p>
          <a:p>
            <a:pPr lvl="1"/>
            <a:r>
              <a:rPr lang="en-US" dirty="0" smtClean="0"/>
              <a:t>330-376-9453</a:t>
            </a:r>
          </a:p>
          <a:p>
            <a:r>
              <a:rPr lang="en-US" dirty="0" smtClean="0"/>
              <a:t>Kathy Patton – Inspections, Landlord Portal</a:t>
            </a:r>
          </a:p>
          <a:p>
            <a:pPr lvl="1"/>
            <a:r>
              <a:rPr lang="en-US" dirty="0" smtClean="0"/>
              <a:t>330-376-9366</a:t>
            </a:r>
          </a:p>
          <a:p>
            <a:r>
              <a:rPr lang="en-US" dirty="0" smtClean="0"/>
              <a:t>Christyne Mullins – Contract and Leasing, Rent Reviews</a:t>
            </a:r>
          </a:p>
          <a:p>
            <a:pPr lvl="1"/>
            <a:r>
              <a:rPr lang="en-US" dirty="0" smtClean="0"/>
              <a:t>330-376-9458</a:t>
            </a:r>
          </a:p>
          <a:p>
            <a:r>
              <a:rPr lang="en-US" dirty="0" smtClean="0"/>
              <a:t>Michelle Balentine– Annual/Interim Reexaminations, Household Additions</a:t>
            </a:r>
          </a:p>
          <a:p>
            <a:pPr lvl="1"/>
            <a:r>
              <a:rPr lang="en-US" dirty="0" smtClean="0"/>
              <a:t>330-376-9853</a:t>
            </a:r>
          </a:p>
          <a:p>
            <a:r>
              <a:rPr lang="en-US" dirty="0" smtClean="0"/>
              <a:t>Elizabeth Kaisk – HAP payments, Landlord changes	</a:t>
            </a:r>
          </a:p>
          <a:p>
            <a:pPr lvl="1"/>
            <a:r>
              <a:rPr lang="en-US" dirty="0" smtClean="0"/>
              <a:t>330-376-7045</a:t>
            </a:r>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t>Thank you</a:t>
            </a:r>
            <a:endParaRPr lang="en-US" sz="7200" dirty="0"/>
          </a:p>
        </p:txBody>
      </p:sp>
      <p:sp>
        <p:nvSpPr>
          <p:cNvPr id="3" name="Content Placeholder 2"/>
          <p:cNvSpPr>
            <a:spLocks noGrp="1"/>
          </p:cNvSpPr>
          <p:nvPr>
            <p:ph type="subTitle" idx="1"/>
          </p:nvPr>
        </p:nvSpPr>
        <p:spPr/>
        <p:txBody>
          <a:bodyPr>
            <a:normAutofit/>
          </a:bodyPr>
          <a:lstStyle/>
          <a:p>
            <a:pPr algn="ctr"/>
            <a:r>
              <a:rPr lang="en-US" sz="4400" dirty="0" smtClean="0"/>
              <a:t>Any questions?</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914400"/>
          </a:xfrm>
        </p:spPr>
        <p:txBody>
          <a:bodyPr>
            <a:noAutofit/>
          </a:bodyPr>
          <a:lstStyle/>
          <a:p>
            <a:r>
              <a:rPr lang="en-US" sz="4000" dirty="0" smtClean="0"/>
              <a:t>Request for Tenancy Approval (RTA)</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Most frequently delayed by:</a:t>
            </a:r>
          </a:p>
          <a:p>
            <a:pPr lvl="1"/>
            <a:r>
              <a:rPr lang="en-US" dirty="0" smtClean="0"/>
              <a:t>Blank spaces on the first page</a:t>
            </a:r>
          </a:p>
          <a:p>
            <a:pPr lvl="1"/>
            <a:r>
              <a:rPr lang="en-US" dirty="0" smtClean="0"/>
              <a:t>No signature</a:t>
            </a:r>
          </a:p>
          <a:p>
            <a:pPr lvl="1"/>
            <a:r>
              <a:rPr lang="en-US" dirty="0" smtClean="0"/>
              <a:t>No agent form</a:t>
            </a:r>
          </a:p>
          <a:p>
            <a:r>
              <a:rPr lang="en-US" dirty="0" smtClean="0"/>
              <a:t>Sent to Contract and Leasing daily (C &amp; L)</a:t>
            </a:r>
          </a:p>
          <a:p>
            <a:pPr lvl="1"/>
            <a:r>
              <a:rPr lang="en-US" dirty="0" smtClean="0"/>
              <a:t>Make sure you list a good contact phone number</a:t>
            </a:r>
          </a:p>
          <a:p>
            <a:pPr lvl="1"/>
            <a:r>
              <a:rPr lang="en-US" dirty="0" smtClean="0"/>
              <a:t>Make sure your  voicemail is not full</a:t>
            </a:r>
          </a:p>
          <a:p>
            <a:pPr lvl="1"/>
            <a:r>
              <a:rPr lang="en-US" dirty="0" smtClean="0"/>
              <a:t>C &amp; L will leave a voicemail message with pre-inspection rent estimate and allow 24 hours for response before sending RTA to inspections</a:t>
            </a:r>
          </a:p>
          <a:p>
            <a:pPr lvl="1"/>
            <a:r>
              <a:rPr lang="en-US" dirty="0" smtClean="0"/>
              <a:t>If C &amp; L determines that we can pay requested rent, the RTA will go to inspections the same day it is reviewed</a:t>
            </a:r>
            <a:endParaRPr lang="en-US" dirty="0"/>
          </a:p>
        </p:txBody>
      </p:sp>
      <p:sp>
        <p:nvSpPr>
          <p:cNvPr id="4" name="TextBox 3"/>
          <p:cNvSpPr txBox="1"/>
          <p:nvPr/>
        </p:nvSpPr>
        <p:spPr>
          <a:xfrm>
            <a:off x="2362200" y="6324600"/>
            <a:ext cx="6553200" cy="369332"/>
          </a:xfrm>
          <a:prstGeom prst="rect">
            <a:avLst/>
          </a:prstGeom>
          <a:noFill/>
        </p:spPr>
        <p:txBody>
          <a:bodyPr wrap="square" rtlCol="0">
            <a:spAutoFit/>
          </a:bodyPr>
          <a:lstStyle/>
          <a:p>
            <a:r>
              <a:rPr lang="en-US" dirty="0" smtClean="0"/>
              <a:t>Kathy Patton, 330-376-9366; Christyne Mullins, 330-376-9458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contract rent</a:t>
            </a:r>
            <a:endParaRPr lang="en-US" dirty="0"/>
          </a:p>
        </p:txBody>
      </p:sp>
      <p:sp>
        <p:nvSpPr>
          <p:cNvPr id="3" name="Content Placeholder 2"/>
          <p:cNvSpPr>
            <a:spLocks noGrp="1"/>
          </p:cNvSpPr>
          <p:nvPr>
            <p:ph sz="half" idx="1"/>
          </p:nvPr>
        </p:nvSpPr>
        <p:spPr>
          <a:xfrm>
            <a:off x="457200" y="1920085"/>
            <a:ext cx="8077200" cy="4434840"/>
          </a:xfrm>
        </p:spPr>
        <p:txBody>
          <a:bodyPr/>
          <a:lstStyle/>
          <a:p>
            <a:r>
              <a:rPr lang="en-US" dirty="0" smtClean="0"/>
              <a:t>0 bedroom						$424</a:t>
            </a:r>
          </a:p>
          <a:p>
            <a:r>
              <a:rPr lang="en-US" dirty="0" smtClean="0"/>
              <a:t>1  bedroom					$527</a:t>
            </a:r>
          </a:p>
          <a:p>
            <a:r>
              <a:rPr lang="en-US" dirty="0" smtClean="0"/>
              <a:t>2 bedroom						$551</a:t>
            </a:r>
          </a:p>
          <a:p>
            <a:r>
              <a:rPr lang="en-US" dirty="0" smtClean="0"/>
              <a:t>3 bedroom						$651</a:t>
            </a:r>
          </a:p>
          <a:p>
            <a:r>
              <a:rPr lang="en-US" dirty="0" smtClean="0"/>
              <a:t>4 bedroom						$719</a:t>
            </a:r>
          </a:p>
        </p:txBody>
      </p:sp>
      <p:sp>
        <p:nvSpPr>
          <p:cNvPr id="4" name="TextBox 3"/>
          <p:cNvSpPr txBox="1"/>
          <p:nvPr/>
        </p:nvSpPr>
        <p:spPr>
          <a:xfrm>
            <a:off x="5105400" y="6172200"/>
            <a:ext cx="35814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Reasonableness</a:t>
            </a:r>
            <a:endParaRPr lang="en-US" dirty="0"/>
          </a:p>
        </p:txBody>
      </p:sp>
      <p:sp>
        <p:nvSpPr>
          <p:cNvPr id="3" name="Content Placeholder 2"/>
          <p:cNvSpPr>
            <a:spLocks noGrp="1"/>
          </p:cNvSpPr>
          <p:nvPr>
            <p:ph idx="1"/>
          </p:nvPr>
        </p:nvSpPr>
        <p:spPr/>
        <p:txBody>
          <a:bodyPr/>
          <a:lstStyle/>
          <a:p>
            <a:r>
              <a:rPr lang="en-US" dirty="0" smtClean="0"/>
              <a:t>Generally takes into account:</a:t>
            </a:r>
          </a:p>
          <a:p>
            <a:pPr lvl="1"/>
            <a:r>
              <a:rPr lang="en-US" dirty="0" smtClean="0"/>
              <a:t>Number of bedrooms</a:t>
            </a:r>
          </a:p>
          <a:p>
            <a:pPr lvl="1"/>
            <a:r>
              <a:rPr lang="en-US" dirty="0" smtClean="0"/>
              <a:t>Number of bathrooms</a:t>
            </a:r>
          </a:p>
          <a:p>
            <a:pPr lvl="1"/>
            <a:r>
              <a:rPr lang="en-US" dirty="0" smtClean="0"/>
              <a:t>Area</a:t>
            </a:r>
          </a:p>
          <a:p>
            <a:pPr lvl="1"/>
            <a:r>
              <a:rPr lang="en-US" dirty="0" smtClean="0"/>
              <a:t>Who is paying what utilities</a:t>
            </a:r>
          </a:p>
          <a:p>
            <a:pPr lvl="1"/>
            <a:r>
              <a:rPr lang="en-US" dirty="0" smtClean="0"/>
              <a:t>Who owns the refrigerator and stove</a:t>
            </a:r>
          </a:p>
          <a:p>
            <a:pPr lvl="1"/>
            <a:r>
              <a:rPr lang="en-US" dirty="0" smtClean="0"/>
              <a:t>New Construction built in 2002 and after</a:t>
            </a:r>
          </a:p>
          <a:p>
            <a:pPr lvl="1"/>
            <a:r>
              <a:rPr lang="en-US" dirty="0" smtClean="0"/>
              <a:t>HUD Rule on utilities</a:t>
            </a:r>
            <a:endParaRPr lang="en-US" dirty="0"/>
          </a:p>
        </p:txBody>
      </p:sp>
      <p:sp>
        <p:nvSpPr>
          <p:cNvPr id="4" name="TextBox 3"/>
          <p:cNvSpPr txBox="1"/>
          <p:nvPr/>
        </p:nvSpPr>
        <p:spPr>
          <a:xfrm>
            <a:off x="5105400" y="6172200"/>
            <a:ext cx="35814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is not determined by</a:t>
            </a:r>
            <a:endParaRPr lang="en-US" dirty="0"/>
          </a:p>
        </p:txBody>
      </p:sp>
      <p:sp>
        <p:nvSpPr>
          <p:cNvPr id="3" name="Content Placeholder 2"/>
          <p:cNvSpPr>
            <a:spLocks noGrp="1"/>
          </p:cNvSpPr>
          <p:nvPr>
            <p:ph idx="1"/>
          </p:nvPr>
        </p:nvSpPr>
        <p:spPr/>
        <p:txBody>
          <a:bodyPr/>
          <a:lstStyle/>
          <a:p>
            <a:r>
              <a:rPr lang="en-US" dirty="0" smtClean="0"/>
              <a:t>Recent upgrades to the home</a:t>
            </a:r>
          </a:p>
          <a:p>
            <a:r>
              <a:rPr lang="en-US" dirty="0" smtClean="0"/>
              <a:t>Central air</a:t>
            </a:r>
          </a:p>
          <a:p>
            <a:r>
              <a:rPr lang="en-US" dirty="0" smtClean="0"/>
              <a:t>Dishwasher</a:t>
            </a:r>
          </a:p>
          <a:p>
            <a:r>
              <a:rPr lang="en-US" dirty="0" smtClean="0"/>
              <a:t>New carpet</a:t>
            </a:r>
          </a:p>
          <a:p>
            <a:r>
              <a:rPr lang="en-US" dirty="0" smtClean="0"/>
              <a:t>New paint</a:t>
            </a:r>
          </a:p>
          <a:p>
            <a:endParaRPr lang="en-US" dirty="0"/>
          </a:p>
        </p:txBody>
      </p:sp>
      <p:sp>
        <p:nvSpPr>
          <p:cNvPr id="4" name="TextBox 3"/>
          <p:cNvSpPr txBox="1"/>
          <p:nvPr/>
        </p:nvSpPr>
        <p:spPr>
          <a:xfrm>
            <a:off x="5105400" y="6172200"/>
            <a:ext cx="35814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Payments/Appliances</a:t>
            </a:r>
            <a:endParaRPr lang="en-US" dirty="0"/>
          </a:p>
        </p:txBody>
      </p:sp>
      <p:sp>
        <p:nvSpPr>
          <p:cNvPr id="3" name="Content Placeholder 2"/>
          <p:cNvSpPr>
            <a:spLocks noGrp="1"/>
          </p:cNvSpPr>
          <p:nvPr>
            <p:ph sz="half" idx="1"/>
          </p:nvPr>
        </p:nvSpPr>
        <p:spPr>
          <a:xfrm>
            <a:off x="457200" y="1920084"/>
            <a:ext cx="4038600" cy="4556915"/>
          </a:xfrm>
        </p:spPr>
        <p:txBody>
          <a:bodyPr>
            <a:normAutofit fontScale="77500" lnSpcReduction="20000"/>
          </a:bodyPr>
          <a:lstStyle/>
          <a:p>
            <a:r>
              <a:rPr lang="en-US" dirty="0" smtClean="0"/>
              <a:t>Utility Responsibility</a:t>
            </a:r>
          </a:p>
          <a:p>
            <a:pPr lvl="1">
              <a:buNone/>
            </a:pPr>
            <a:r>
              <a:rPr lang="en-US" dirty="0" smtClean="0"/>
              <a:t>Tenant:</a:t>
            </a:r>
          </a:p>
          <a:p>
            <a:pPr lvl="2"/>
            <a:r>
              <a:rPr lang="en-US" dirty="0" smtClean="0"/>
              <a:t>Qualifies for credit toward their portion of rent</a:t>
            </a:r>
          </a:p>
          <a:p>
            <a:pPr lvl="2"/>
            <a:r>
              <a:rPr lang="en-US" dirty="0" smtClean="0"/>
              <a:t>Responsible for entire amount of bill</a:t>
            </a:r>
          </a:p>
          <a:p>
            <a:pPr lvl="2"/>
            <a:r>
              <a:rPr lang="en-US" dirty="0" smtClean="0"/>
              <a:t>If disconnected from service may be terminated from program</a:t>
            </a:r>
          </a:p>
          <a:p>
            <a:pPr lvl="3"/>
            <a:r>
              <a:rPr lang="en-US" dirty="0" smtClean="0"/>
              <a:t>While in termination process the landlord will receive rent</a:t>
            </a:r>
          </a:p>
          <a:p>
            <a:pPr lvl="3"/>
            <a:r>
              <a:rPr lang="en-US" dirty="0" smtClean="0"/>
              <a:t>Landlord will receive notification if payment from AMHA will be  discontinued</a:t>
            </a:r>
          </a:p>
          <a:p>
            <a:pPr lvl="2">
              <a:buNone/>
            </a:pPr>
            <a:r>
              <a:rPr lang="en-US" dirty="0" smtClean="0"/>
              <a:t>Landlord:</a:t>
            </a:r>
          </a:p>
          <a:p>
            <a:pPr lvl="3"/>
            <a:r>
              <a:rPr lang="en-US" dirty="0" smtClean="0"/>
              <a:t>Qualifies for credit toward rent</a:t>
            </a:r>
          </a:p>
          <a:p>
            <a:pPr lvl="3"/>
            <a:r>
              <a:rPr lang="en-US" dirty="0" smtClean="0"/>
              <a:t>Responsible for entire amount of bill</a:t>
            </a:r>
          </a:p>
          <a:p>
            <a:pPr lvl="3"/>
            <a:r>
              <a:rPr lang="en-US" dirty="0" smtClean="0"/>
              <a:t>If disconnected from service will have payment discontinued and tenant will receive an opportunity to move</a:t>
            </a:r>
            <a:endParaRPr lang="en-US" dirty="0"/>
          </a:p>
        </p:txBody>
      </p:sp>
      <p:sp>
        <p:nvSpPr>
          <p:cNvPr id="4" name="Content Placeholder 3"/>
          <p:cNvSpPr>
            <a:spLocks noGrp="1"/>
          </p:cNvSpPr>
          <p:nvPr>
            <p:ph sz="half" idx="2"/>
          </p:nvPr>
        </p:nvSpPr>
        <p:spPr/>
        <p:txBody>
          <a:bodyPr>
            <a:normAutofit fontScale="77500" lnSpcReduction="20000"/>
          </a:bodyPr>
          <a:lstStyle/>
          <a:p>
            <a:pPr>
              <a:buNone/>
            </a:pPr>
            <a:r>
              <a:rPr lang="en-US" dirty="0" smtClean="0"/>
              <a:t>Appliances:</a:t>
            </a:r>
          </a:p>
          <a:p>
            <a:pPr lvl="1"/>
            <a:r>
              <a:rPr lang="en-US" dirty="0" smtClean="0"/>
              <a:t>Ownership of appliances are part of your contract with AMHA</a:t>
            </a:r>
          </a:p>
          <a:p>
            <a:pPr lvl="1"/>
            <a:r>
              <a:rPr lang="en-US" dirty="0" smtClean="0"/>
              <a:t>Fuel type matters</a:t>
            </a:r>
          </a:p>
          <a:p>
            <a:pPr lvl="1"/>
            <a:r>
              <a:rPr lang="en-US" dirty="0" smtClean="0"/>
              <a:t>Notify AMHA if either ownership or fuel type changes</a:t>
            </a:r>
          </a:p>
          <a:p>
            <a:pPr lvl="1"/>
            <a:r>
              <a:rPr lang="en-US" dirty="0" smtClean="0"/>
              <a:t>Rent adjustment will be made dependant upon ownership or fuel type</a:t>
            </a:r>
          </a:p>
          <a:p>
            <a:pPr lvl="1"/>
            <a:r>
              <a:rPr lang="en-US" dirty="0" smtClean="0"/>
              <a:t>An inspection will be ordered to verify the new appliance</a:t>
            </a:r>
          </a:p>
        </p:txBody>
      </p:sp>
      <p:sp>
        <p:nvSpPr>
          <p:cNvPr id="5" name="TextBox 4"/>
          <p:cNvSpPr txBox="1"/>
          <p:nvPr/>
        </p:nvSpPr>
        <p:spPr>
          <a:xfrm>
            <a:off x="5105400" y="6172200"/>
            <a:ext cx="3581400" cy="369332"/>
          </a:xfrm>
          <a:prstGeom prst="rect">
            <a:avLst/>
          </a:prstGeom>
          <a:noFill/>
        </p:spPr>
        <p:txBody>
          <a:bodyPr wrap="square" rtlCol="0">
            <a:spAutoFit/>
          </a:bodyPr>
          <a:lstStyle/>
          <a:p>
            <a:r>
              <a:rPr lang="en-US" dirty="0" smtClean="0"/>
              <a:t>Christyne Mullins, 330-376-9458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Inspection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first inspection will be scheduled within 14 days of your approval of the pre-inspection rent estimate</a:t>
            </a:r>
          </a:p>
          <a:p>
            <a:pPr lvl="1"/>
            <a:r>
              <a:rPr lang="en-US" dirty="0" smtClean="0"/>
              <a:t>Please do not accept the inspection appointment if you are not ready</a:t>
            </a:r>
          </a:p>
          <a:p>
            <a:pPr lvl="2"/>
            <a:r>
              <a:rPr lang="en-US" dirty="0" smtClean="0"/>
              <a:t>All utilities must be on</a:t>
            </a:r>
          </a:p>
          <a:p>
            <a:pPr lvl="2"/>
            <a:r>
              <a:rPr lang="en-US" dirty="0" smtClean="0"/>
              <a:t>Property must be clean</a:t>
            </a:r>
          </a:p>
          <a:p>
            <a:pPr lvl="2"/>
            <a:r>
              <a:rPr lang="en-US" dirty="0" smtClean="0"/>
              <a:t>There can be no defective paint on the inside or outside the property</a:t>
            </a:r>
          </a:p>
          <a:p>
            <a:pPr lvl="2"/>
            <a:r>
              <a:rPr lang="en-US" dirty="0" smtClean="0"/>
              <a:t>Inspectors are instructed to discontinue inspection if property is not ready</a:t>
            </a:r>
          </a:p>
          <a:p>
            <a:r>
              <a:rPr lang="en-US" dirty="0" smtClean="0"/>
              <a:t>Use the HQS Self Inspection Form</a:t>
            </a:r>
          </a:p>
          <a:p>
            <a:pPr lvl="1"/>
            <a:r>
              <a:rPr lang="en-US" dirty="0" smtClean="0"/>
              <a:t>“50’s” list</a:t>
            </a:r>
          </a:p>
          <a:p>
            <a:pPr lvl="1"/>
            <a:r>
              <a:rPr lang="en-US" dirty="0" smtClean="0"/>
              <a:t>Available in the Landlord Portal Library</a:t>
            </a:r>
          </a:p>
          <a:p>
            <a:pPr lvl="1"/>
            <a:endParaRPr lang="en-US" dirty="0" smtClean="0"/>
          </a:p>
          <a:p>
            <a:endParaRPr lang="en-US" dirty="0" smtClean="0"/>
          </a:p>
          <a:p>
            <a:endParaRPr lang="en-US" dirty="0" smtClean="0"/>
          </a:p>
          <a:p>
            <a:endParaRPr lang="en-US" dirty="0"/>
          </a:p>
        </p:txBody>
      </p:sp>
      <p:sp>
        <p:nvSpPr>
          <p:cNvPr id="4" name="TextBox 3"/>
          <p:cNvSpPr txBox="1"/>
          <p:nvPr/>
        </p:nvSpPr>
        <p:spPr>
          <a:xfrm>
            <a:off x="5715000" y="6172200"/>
            <a:ext cx="2971800" cy="369332"/>
          </a:xfrm>
          <a:prstGeom prst="rect">
            <a:avLst/>
          </a:prstGeom>
          <a:noFill/>
        </p:spPr>
        <p:txBody>
          <a:bodyPr wrap="square" rtlCol="0">
            <a:spAutoFit/>
          </a:bodyPr>
          <a:lstStyle/>
          <a:p>
            <a:r>
              <a:rPr lang="en-US" dirty="0" smtClean="0"/>
              <a:t>Kathy Patton, 330-376-9366</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9">
      <a:dk1>
        <a:srgbClr val="000000"/>
      </a:dk1>
      <a:lt1>
        <a:sysClr val="window" lastClr="FFFFFF"/>
      </a:lt1>
      <a:dk2>
        <a:srgbClr val="003300"/>
      </a:dk2>
      <a:lt2>
        <a:srgbClr val="D1FFD1"/>
      </a:lt2>
      <a:accent1>
        <a:srgbClr val="006600"/>
      </a:accent1>
      <a:accent2>
        <a:srgbClr val="000000"/>
      </a:accent2>
      <a:accent3>
        <a:srgbClr val="7F7F7F"/>
      </a:accent3>
      <a:accent4>
        <a:srgbClr val="006600"/>
      </a:accent4>
      <a:accent5>
        <a:srgbClr val="595959"/>
      </a:accent5>
      <a:accent6>
        <a:srgbClr val="BFBFBF"/>
      </a:accent6>
      <a:hlink>
        <a:srgbClr val="0066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2208</TotalTime>
  <Words>2033</Words>
  <Application>Microsoft Office PowerPoint</Application>
  <PresentationFormat>On-screen Show (4:3)</PresentationFormat>
  <Paragraphs>300</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Akron Metropolitan Housing Authority</vt:lpstr>
      <vt:lpstr>Summit Housing Search</vt:lpstr>
      <vt:lpstr>Finding a Tenant</vt:lpstr>
      <vt:lpstr>Request for Tenancy Approval (RTA)</vt:lpstr>
      <vt:lpstr>Average contract rent</vt:lpstr>
      <vt:lpstr>Rent Reasonableness</vt:lpstr>
      <vt:lpstr>Rent is not determined by</vt:lpstr>
      <vt:lpstr>Utility Payments/Appliances</vt:lpstr>
      <vt:lpstr>Initial Inspection</vt:lpstr>
      <vt:lpstr>Initial Inspection</vt:lpstr>
      <vt:lpstr>Contract and Leasing</vt:lpstr>
      <vt:lpstr>Security Deposits</vt:lpstr>
      <vt:lpstr>Lease</vt:lpstr>
      <vt:lpstr>Payment</vt:lpstr>
      <vt:lpstr>Landlord Portal </vt:lpstr>
      <vt:lpstr>Inspections</vt:lpstr>
      <vt:lpstr>Who are the inspectors?</vt:lpstr>
      <vt:lpstr>Biennial Landlords </vt:lpstr>
      <vt:lpstr>Inspections</vt:lpstr>
      <vt:lpstr>Inspection Report</vt:lpstr>
      <vt:lpstr>Lead Paint Risk</vt:lpstr>
      <vt:lpstr>There are no exceptions to these regulations,  so make sure there is no defective paint!</vt:lpstr>
      <vt:lpstr>Examples of Lead Risk</vt:lpstr>
      <vt:lpstr>Examples of Lead Risk</vt:lpstr>
      <vt:lpstr>Abatement</vt:lpstr>
      <vt:lpstr>Continuing Assistance</vt:lpstr>
      <vt:lpstr>Annual Reexaminations &amp; Income Changes</vt:lpstr>
      <vt:lpstr>Additions to the Household</vt:lpstr>
      <vt:lpstr>Lease violations </vt:lpstr>
      <vt:lpstr>Slide 30</vt:lpstr>
      <vt:lpstr>Rent Review</vt:lpstr>
      <vt:lpstr>Ownership</vt:lpstr>
      <vt:lpstr>Moving</vt:lpstr>
      <vt:lpstr>Moving Continued</vt:lpstr>
      <vt:lpstr>Termination of the lease</vt:lpstr>
      <vt:lpstr>Who to contact with questions?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Inspection Types</dc:title>
  <dc:creator>kpatton</dc:creator>
  <cp:lastModifiedBy>spage</cp:lastModifiedBy>
  <cp:revision>226</cp:revision>
  <dcterms:created xsi:type="dcterms:W3CDTF">2013-12-04T15:11:16Z</dcterms:created>
  <dcterms:modified xsi:type="dcterms:W3CDTF">2016-06-10T18:36:53Z</dcterms:modified>
</cp:coreProperties>
</file>